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35"/>
  </p:notesMasterIdLst>
  <p:handoutMasterIdLst>
    <p:handoutMasterId r:id="rId36"/>
  </p:handoutMasterIdLst>
  <p:sldIdLst>
    <p:sldId id="256" r:id="rId2"/>
    <p:sldId id="257" r:id="rId3"/>
    <p:sldId id="384" r:id="rId4"/>
    <p:sldId id="258" r:id="rId5"/>
    <p:sldId id="366" r:id="rId6"/>
    <p:sldId id="259" r:id="rId7"/>
    <p:sldId id="369" r:id="rId8"/>
    <p:sldId id="370" r:id="rId9"/>
    <p:sldId id="260" r:id="rId10"/>
    <p:sldId id="372" r:id="rId11"/>
    <p:sldId id="261" r:id="rId12"/>
    <p:sldId id="385" r:id="rId13"/>
    <p:sldId id="266" r:id="rId14"/>
    <p:sldId id="386" r:id="rId15"/>
    <p:sldId id="374" r:id="rId16"/>
    <p:sldId id="268" r:id="rId17"/>
    <p:sldId id="269" r:id="rId18"/>
    <p:sldId id="270" r:id="rId19"/>
    <p:sldId id="375" r:id="rId20"/>
    <p:sldId id="376" r:id="rId21"/>
    <p:sldId id="271" r:id="rId22"/>
    <p:sldId id="272" r:id="rId23"/>
    <p:sldId id="273" r:id="rId24"/>
    <p:sldId id="262" r:id="rId25"/>
    <p:sldId id="377" r:id="rId26"/>
    <p:sldId id="264" r:id="rId27"/>
    <p:sldId id="378" r:id="rId28"/>
    <p:sldId id="387" r:id="rId29"/>
    <p:sldId id="380" r:id="rId30"/>
    <p:sldId id="381" r:id="rId31"/>
    <p:sldId id="265" r:id="rId32"/>
    <p:sldId id="356" r:id="rId33"/>
    <p:sldId id="365" r:id="rId34"/>
  </p:sldIdLst>
  <p:sldSz cx="12192000" cy="6858000"/>
  <p:notesSz cx="6954838" cy="92408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lliam Stumbo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00CC66"/>
    <a:srgbClr val="008000"/>
    <a:srgbClr val="00447F"/>
    <a:srgbClr val="F5770F"/>
    <a:srgbClr val="7E542A"/>
    <a:srgbClr val="996633"/>
    <a:srgbClr val="385D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C06B89-0C89-4F06-A290-FA0083254E4B}" v="1" dt="2023-06-12T18:42:27.5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88686" autoAdjust="0"/>
  </p:normalViewPr>
  <p:slideViewPr>
    <p:cSldViewPr snapToGrid="0">
      <p:cViewPr varScale="1">
        <p:scale>
          <a:sx n="69" d="100"/>
          <a:sy n="69" d="100"/>
        </p:scale>
        <p:origin x="245" y="3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56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l Rabb" userId="3edf06299a4717ec" providerId="LiveId" clId="{1CC06B89-0C89-4F06-A290-FA0083254E4B}"/>
    <pc:docChg chg="addSld modSld">
      <pc:chgData name="Kal Rabb" userId="3edf06299a4717ec" providerId="LiveId" clId="{1CC06B89-0C89-4F06-A290-FA0083254E4B}" dt="2023-06-12T18:42:27.496" v="0"/>
      <pc:docMkLst>
        <pc:docMk/>
      </pc:docMkLst>
      <pc:sldChg chg="add">
        <pc:chgData name="Kal Rabb" userId="3edf06299a4717ec" providerId="LiveId" clId="{1CC06B89-0C89-4F06-A290-FA0083254E4B}" dt="2023-06-12T18:42:27.496" v="0"/>
        <pc:sldMkLst>
          <pc:docMk/>
          <pc:sldMk cId="628526973" sldId="266"/>
        </pc:sldMkLst>
      </pc:sldChg>
      <pc:sldChg chg="add">
        <pc:chgData name="Kal Rabb" userId="3edf06299a4717ec" providerId="LiveId" clId="{1CC06B89-0C89-4F06-A290-FA0083254E4B}" dt="2023-06-12T18:42:27.496" v="0"/>
        <pc:sldMkLst>
          <pc:docMk/>
          <pc:sldMk cId="1400695800" sldId="267"/>
        </pc:sldMkLst>
      </pc:sldChg>
      <pc:sldChg chg="add">
        <pc:chgData name="Kal Rabb" userId="3edf06299a4717ec" providerId="LiveId" clId="{1CC06B89-0C89-4F06-A290-FA0083254E4B}" dt="2023-06-12T18:42:27.496" v="0"/>
        <pc:sldMkLst>
          <pc:docMk/>
          <pc:sldMk cId="1559156380" sldId="268"/>
        </pc:sldMkLst>
      </pc:sldChg>
      <pc:sldChg chg="add">
        <pc:chgData name="Kal Rabb" userId="3edf06299a4717ec" providerId="LiveId" clId="{1CC06B89-0C89-4F06-A290-FA0083254E4B}" dt="2023-06-12T18:42:27.496" v="0"/>
        <pc:sldMkLst>
          <pc:docMk/>
          <pc:sldMk cId="3795254463" sldId="269"/>
        </pc:sldMkLst>
      </pc:sldChg>
      <pc:sldChg chg="add">
        <pc:chgData name="Kal Rabb" userId="3edf06299a4717ec" providerId="LiveId" clId="{1CC06B89-0C89-4F06-A290-FA0083254E4B}" dt="2023-06-12T18:42:27.496" v="0"/>
        <pc:sldMkLst>
          <pc:docMk/>
          <pc:sldMk cId="4023511519" sldId="270"/>
        </pc:sldMkLst>
      </pc:sldChg>
      <pc:sldChg chg="add">
        <pc:chgData name="Kal Rabb" userId="3edf06299a4717ec" providerId="LiveId" clId="{1CC06B89-0C89-4F06-A290-FA0083254E4B}" dt="2023-06-12T18:42:27.496" v="0"/>
        <pc:sldMkLst>
          <pc:docMk/>
          <pc:sldMk cId="2297572987" sldId="271"/>
        </pc:sldMkLst>
      </pc:sldChg>
      <pc:sldChg chg="add">
        <pc:chgData name="Kal Rabb" userId="3edf06299a4717ec" providerId="LiveId" clId="{1CC06B89-0C89-4F06-A290-FA0083254E4B}" dt="2023-06-12T18:42:27.496" v="0"/>
        <pc:sldMkLst>
          <pc:docMk/>
          <pc:sldMk cId="60296499" sldId="272"/>
        </pc:sldMkLst>
      </pc:sldChg>
      <pc:sldChg chg="add">
        <pc:chgData name="Kal Rabb" userId="3edf06299a4717ec" providerId="LiveId" clId="{1CC06B89-0C89-4F06-A290-FA0083254E4B}" dt="2023-06-12T18:42:27.496" v="0"/>
        <pc:sldMkLst>
          <pc:docMk/>
          <pc:sldMk cId="4053002055" sldId="273"/>
        </pc:sldMkLst>
      </pc:sldChg>
    </pc:docChg>
  </pc:docChgLst>
  <pc:docChgLst>
    <pc:chgData name="Kal Rabb" userId="3edf06299a4717ec" providerId="LiveId" clId="{0867C329-A52B-40DD-BBE6-5CEB031B86E5}"/>
    <pc:docChg chg="addSld modSld">
      <pc:chgData name="Kal Rabb" userId="3edf06299a4717ec" providerId="LiveId" clId="{0867C329-A52B-40DD-BBE6-5CEB031B86E5}" dt="2018-10-02T19:26:51.267" v="49" actId="1076"/>
      <pc:docMkLst>
        <pc:docMk/>
      </pc:docMkLst>
      <pc:sldChg chg="addSp delSp modSp add">
        <pc:chgData name="Kal Rabb" userId="3edf06299a4717ec" providerId="LiveId" clId="{0867C329-A52B-40DD-BBE6-5CEB031B86E5}" dt="2018-10-02T19:23:21.282" v="2"/>
        <pc:sldMkLst>
          <pc:docMk/>
          <pc:sldMk cId="2106532747" sldId="262"/>
        </pc:sldMkLst>
        <pc:spChg chg="mod">
          <ac:chgData name="Kal Rabb" userId="3edf06299a4717ec" providerId="LiveId" clId="{0867C329-A52B-40DD-BBE6-5CEB031B86E5}" dt="2018-10-02T19:23:21.282" v="2"/>
          <ac:spMkLst>
            <pc:docMk/>
            <pc:sldMk cId="2106532747" sldId="262"/>
            <ac:spMk id="2" creationId="{924F0B3D-819B-4AFA-8F4C-749E7F8CE64F}"/>
          </ac:spMkLst>
        </pc:spChg>
        <pc:spChg chg="del">
          <ac:chgData name="Kal Rabb" userId="3edf06299a4717ec" providerId="LiveId" clId="{0867C329-A52B-40DD-BBE6-5CEB031B86E5}" dt="2018-10-02T19:22:57.692" v="1"/>
          <ac:spMkLst>
            <pc:docMk/>
            <pc:sldMk cId="2106532747" sldId="262"/>
            <ac:spMk id="3" creationId="{9E57D4DF-2C62-409E-957D-1047E38F0A26}"/>
          </ac:spMkLst>
        </pc:spChg>
        <pc:picChg chg="add mod">
          <ac:chgData name="Kal Rabb" userId="3edf06299a4717ec" providerId="LiveId" clId="{0867C329-A52B-40DD-BBE6-5CEB031B86E5}" dt="2018-10-02T19:22:57.692" v="1"/>
          <ac:picMkLst>
            <pc:docMk/>
            <pc:sldMk cId="2106532747" sldId="262"/>
            <ac:picMk id="4" creationId="{D855D799-957F-4411-B13E-2505BE7F042B}"/>
          </ac:picMkLst>
        </pc:picChg>
      </pc:sldChg>
      <pc:sldChg chg="addSp delSp modSp add">
        <pc:chgData name="Kal Rabb" userId="3edf06299a4717ec" providerId="LiveId" clId="{0867C329-A52B-40DD-BBE6-5CEB031B86E5}" dt="2018-10-02T19:25:29.500" v="33" actId="20577"/>
        <pc:sldMkLst>
          <pc:docMk/>
          <pc:sldMk cId="77463942" sldId="263"/>
        </pc:sldMkLst>
        <pc:spChg chg="mod">
          <ac:chgData name="Kal Rabb" userId="3edf06299a4717ec" providerId="LiveId" clId="{0867C329-A52B-40DD-BBE6-5CEB031B86E5}" dt="2018-10-02T19:25:29.500" v="33" actId="20577"/>
          <ac:spMkLst>
            <pc:docMk/>
            <pc:sldMk cId="77463942" sldId="263"/>
            <ac:spMk id="2" creationId="{3DE1A823-5F9B-4505-AC98-9AD132362736}"/>
          </ac:spMkLst>
        </pc:spChg>
        <pc:spChg chg="del">
          <ac:chgData name="Kal Rabb" userId="3edf06299a4717ec" providerId="LiveId" clId="{0867C329-A52B-40DD-BBE6-5CEB031B86E5}" dt="2018-10-02T19:25:14.563" v="4"/>
          <ac:spMkLst>
            <pc:docMk/>
            <pc:sldMk cId="77463942" sldId="263"/>
            <ac:spMk id="3" creationId="{38E9F6AD-5882-4AD2-BCAF-AC68E326C9E6}"/>
          </ac:spMkLst>
        </pc:spChg>
        <pc:picChg chg="add mod">
          <ac:chgData name="Kal Rabb" userId="3edf06299a4717ec" providerId="LiveId" clId="{0867C329-A52B-40DD-BBE6-5CEB031B86E5}" dt="2018-10-02T19:25:20.055" v="6" actId="14100"/>
          <ac:picMkLst>
            <pc:docMk/>
            <pc:sldMk cId="77463942" sldId="263"/>
            <ac:picMk id="5" creationId="{DCAF8BC8-0F11-4E4D-84A4-CE0DB4013C31}"/>
          </ac:picMkLst>
        </pc:picChg>
      </pc:sldChg>
      <pc:sldChg chg="addSp delSp modSp add">
        <pc:chgData name="Kal Rabb" userId="3edf06299a4717ec" providerId="LiveId" clId="{0867C329-A52B-40DD-BBE6-5CEB031B86E5}" dt="2018-10-02T19:26:51.267" v="49" actId="1076"/>
        <pc:sldMkLst>
          <pc:docMk/>
          <pc:sldMk cId="4156702023" sldId="264"/>
        </pc:sldMkLst>
        <pc:spChg chg="mod">
          <ac:chgData name="Kal Rabb" userId="3edf06299a4717ec" providerId="LiveId" clId="{0867C329-A52B-40DD-BBE6-5CEB031B86E5}" dt="2018-10-02T19:26:48.187" v="48" actId="20577"/>
          <ac:spMkLst>
            <pc:docMk/>
            <pc:sldMk cId="4156702023" sldId="264"/>
            <ac:spMk id="2" creationId="{10ED1DD5-0832-4632-9FAE-91E76E26FA7E}"/>
          </ac:spMkLst>
        </pc:spChg>
        <pc:spChg chg="del">
          <ac:chgData name="Kal Rabb" userId="3edf06299a4717ec" providerId="LiveId" clId="{0867C329-A52B-40DD-BBE6-5CEB031B86E5}" dt="2018-10-02T19:26:36.912" v="35"/>
          <ac:spMkLst>
            <pc:docMk/>
            <pc:sldMk cId="4156702023" sldId="264"/>
            <ac:spMk id="3" creationId="{0DAB1F13-740B-432C-8B6F-470F11D736A0}"/>
          </ac:spMkLst>
        </pc:spChg>
        <pc:picChg chg="add mod">
          <ac:chgData name="Kal Rabb" userId="3edf06299a4717ec" providerId="LiveId" clId="{0867C329-A52B-40DD-BBE6-5CEB031B86E5}" dt="2018-10-02T19:26:51.267" v="49" actId="1076"/>
          <ac:picMkLst>
            <pc:docMk/>
            <pc:sldMk cId="4156702023" sldId="264"/>
            <ac:picMk id="5" creationId="{EF14399C-05F1-490B-AFC0-7CDA1DAC90C4}"/>
          </ac:picMkLst>
        </pc:picChg>
      </pc:sldChg>
    </pc:docChg>
  </pc:docChgLst>
  <pc:docChgLst>
    <pc:chgData name="Kal Rabb" userId="3edf06299a4717ec" providerId="LiveId" clId="{9136D32A-BB89-4B0C-9AA4-5EA7076365C3}"/>
    <pc:docChg chg="addSld modSld">
      <pc:chgData name="Kal Rabb" userId="3edf06299a4717ec" providerId="LiveId" clId="{9136D32A-BB89-4B0C-9AA4-5EA7076365C3}" dt="2022-08-08T12:28:27.290" v="0"/>
      <pc:docMkLst>
        <pc:docMk/>
      </pc:docMkLst>
      <pc:sldChg chg="add">
        <pc:chgData name="Kal Rabb" userId="3edf06299a4717ec" providerId="LiveId" clId="{9136D32A-BB89-4B0C-9AA4-5EA7076365C3}" dt="2022-08-08T12:28:27.290" v="0"/>
        <pc:sldMkLst>
          <pc:docMk/>
          <pc:sldMk cId="4116323543" sldId="265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936747EA-CF08-4F86-AAE6-E4E3F132462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3763" cy="462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46" tIns="46273" rIns="92546" bIns="46273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Times New Roman" pitchFamily="-107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1E1AD253-A247-4840-AA7A-E368F62C63E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9466" y="0"/>
            <a:ext cx="3013763" cy="462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46" tIns="46273" rIns="92546" bIns="4627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-107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2" name="Rectangle 4">
            <a:extLst>
              <a:ext uri="{FF2B5EF4-FFF2-40B4-BE49-F238E27FC236}">
                <a16:creationId xmlns:a16="http://schemas.microsoft.com/office/drawing/2014/main" id="{DD4A3570-0E2E-45CD-8B7F-CCA9A59FD3A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7192"/>
            <a:ext cx="3013763" cy="462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46" tIns="46273" rIns="92546" bIns="46273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Times New Roman" pitchFamily="-107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3" name="Rectangle 5">
            <a:extLst>
              <a:ext uri="{FF2B5EF4-FFF2-40B4-BE49-F238E27FC236}">
                <a16:creationId xmlns:a16="http://schemas.microsoft.com/office/drawing/2014/main" id="{C12088AD-4F66-4A44-91E9-55072E17ABAD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9466" y="8777192"/>
            <a:ext cx="3013763" cy="462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46" tIns="46273" rIns="92546" bIns="4627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64AB3414-F9CC-4739-B33C-3008749316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24621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F938FF31-6DEE-44BF-88F2-DC98FFEBB10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3763" cy="462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46" tIns="46273" rIns="92546" bIns="46273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2B73DF5F-DB51-4D39-94B2-2D51094EE3D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41075" y="0"/>
            <a:ext cx="3013763" cy="462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46" tIns="46273" rIns="92546" bIns="46273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9CCCBDDE-7F2C-44E2-B4A6-D166BF6AD2A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98463" y="693738"/>
            <a:ext cx="6157912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7" name="Rectangle 5">
            <a:extLst>
              <a:ext uri="{FF2B5EF4-FFF2-40B4-BE49-F238E27FC236}">
                <a16:creationId xmlns:a16="http://schemas.microsoft.com/office/drawing/2014/main" id="{4C246665-24DB-4387-9290-3D77AFC1A35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7312" y="4389398"/>
            <a:ext cx="5100215" cy="4158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46" tIns="46273" rIns="92546" bIns="4627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8438" name="Rectangle 6">
            <a:extLst>
              <a:ext uri="{FF2B5EF4-FFF2-40B4-BE49-F238E27FC236}">
                <a16:creationId xmlns:a16="http://schemas.microsoft.com/office/drawing/2014/main" id="{3D635D2D-2374-4FC1-9CC9-775E77C9A6D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8796"/>
            <a:ext cx="3013763" cy="462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46" tIns="46273" rIns="92546" bIns="46273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9" name="Rectangle 7">
            <a:extLst>
              <a:ext uri="{FF2B5EF4-FFF2-40B4-BE49-F238E27FC236}">
                <a16:creationId xmlns:a16="http://schemas.microsoft.com/office/drawing/2014/main" id="{B83BB438-9424-4D98-BA9E-AE4567FFB6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41075" y="8778796"/>
            <a:ext cx="3013763" cy="462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46" tIns="46273" rIns="92546" bIns="4627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72534F2-6FF8-42C7-B200-CB801DE8EC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34872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ＭＳ Ｐゴシック" pitchFamily="-107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F06D5-CC53-F412-8299-94F3FD74A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C1A5C6-9D64-6532-4B84-5389DFC41C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7912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C9311E-ADFF-D2EF-1279-CF1871772C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F01D16-48EB-C5B0-2CA9-1BA5C0AC15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72584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F74F3-8B47-0E37-28BE-A1B832F09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869905-3BCC-E941-872A-65DBDE1A03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7912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D0872C-3A32-5B79-AC11-72A8ED1A47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291445-A43A-81B4-4143-058D66053D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55917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7912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52591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07E928-0913-0F74-5143-D6FD98A80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5D2650-C106-A9E6-88B4-DB5C9DB7F3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7912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CCC93F-1084-3CA4-2231-2D50D58240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E84670-21B9-344D-4A5C-B3065B5BE1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94816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B255D3-8DF3-6ABD-000A-146ABE731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1FDE72-35D5-1046-1FBE-E19294C7D9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7912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BDB202-AFB4-E1C8-F695-5292622468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AFC36C-EC23-6A13-799B-4C012024B2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09390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DAA3A-7BAC-64B4-4C42-8C403511D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8FF438-3D1F-9EC5-E6E5-312D227C2F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7912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D5AB4D-7F08-9F1A-AB9B-7C20EAACEA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0B5A9A-41C5-54DB-4BB9-0B3C785E8C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43797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5E7DE1-6CEE-A73D-C747-9FC189EA5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9210A1-F4EE-5AE8-7D3B-42A2CE227C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7912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08A338-5279-B9C4-8108-257EF2D318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6F2ABE-C15F-C6BC-CC5D-AF47388D33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02069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7912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Xerox Product Delivery Process, circa 1990s</a:t>
            </a:r>
          </a:p>
          <a:p>
            <a:endParaRPr lang="en-US" dirty="0"/>
          </a:p>
          <a:p>
            <a:r>
              <a:rPr lang="en-US" dirty="0"/>
              <a:t>Software Architecture was a dominant concern in the Concept Initiation and Product Initiation phases.  Architecture would be well established by the start of Development.</a:t>
            </a:r>
          </a:p>
          <a:p>
            <a:endParaRPr lang="en-US" dirty="0"/>
          </a:p>
          <a:p>
            <a:r>
              <a:rPr lang="en-US" dirty="0"/>
              <a:t>Note the long lag time between identification of QCDs (Quality Targets) and validation.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90718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7912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web</a:t>
            </a:r>
          </a:p>
          <a:p>
            <a:r>
              <a:rPr lang="en-US" dirty="0"/>
              <a:t>Performance – N concurrent requests</a:t>
            </a:r>
          </a:p>
          <a:p>
            <a:r>
              <a:rPr lang="en-US" dirty="0"/>
              <a:t>Security – encryption in transit</a:t>
            </a:r>
          </a:p>
          <a:p>
            <a:r>
              <a:rPr lang="en-US" dirty="0"/>
              <a:t>Integrity – crash =&gt; transaction rollback</a:t>
            </a:r>
          </a:p>
          <a:p>
            <a:r>
              <a:rPr lang="en-US" dirty="0"/>
              <a:t>Availability – 99.99%</a:t>
            </a:r>
          </a:p>
          <a:p>
            <a:endParaRPr lang="en-US" dirty="0"/>
          </a:p>
          <a:p>
            <a:r>
              <a:rPr lang="en-US" dirty="0"/>
              <a:t>Car</a:t>
            </a:r>
          </a:p>
          <a:p>
            <a:r>
              <a:rPr lang="en-US" dirty="0"/>
              <a:t>Performance – reaction &lt; 50ms</a:t>
            </a:r>
          </a:p>
          <a:p>
            <a:r>
              <a:rPr lang="en-US" dirty="0"/>
              <a:t>Security – remote connections encrypted &amp; signed</a:t>
            </a:r>
          </a:p>
          <a:p>
            <a:r>
              <a:rPr lang="en-US" dirty="0"/>
              <a:t>Safety – sensor fail =&gt; full stop</a:t>
            </a:r>
          </a:p>
          <a:p>
            <a:r>
              <a:rPr lang="en-US" dirty="0"/>
              <a:t>Reliability – 1000 hours between issues</a:t>
            </a:r>
          </a:p>
          <a:p>
            <a:endParaRPr lang="en-US" dirty="0"/>
          </a:p>
          <a:p>
            <a:r>
              <a:rPr lang="en-US" dirty="0"/>
              <a:t>Portability:  Mobile app (iOS/ Android)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FBB20-3CD1-4D5D-8201-87CD9989261E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1527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7912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Assumption:  Have license to connect to brokerage system</a:t>
            </a:r>
          </a:p>
          <a:p>
            <a:r>
              <a:rPr lang="en-US" dirty="0"/>
              <a:t>Dependency: API documentation is available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FBB20-3CD1-4D5D-8201-87CD9989261E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2819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7912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83220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C6CB16-0D0C-8096-40CD-C05661B88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52C712-A8E2-5814-A48F-DA55A0237F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7912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DBB5FC-671B-40C4-0999-117E96EF0D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EEA937-C2CB-7C4A-72A1-FEBAD7B2E0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03582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7912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Monolith vs </a:t>
            </a:r>
            <a:r>
              <a:rPr lang="en-US" dirty="0" err="1"/>
              <a:t>microservices+kafka</a:t>
            </a:r>
            <a:r>
              <a:rPr lang="en-US" dirty="0"/>
              <a:t> vs serverless vs client mesh</a:t>
            </a:r>
          </a:p>
          <a:p>
            <a:r>
              <a:rPr lang="en-US" dirty="0" err="1"/>
              <a:t>Websockets</a:t>
            </a:r>
            <a:r>
              <a:rPr lang="en-US" dirty="0"/>
              <a:t> vs push-notifications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5912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7912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 fundamental CS issues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12598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7912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9112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7912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Outdated inventory information due to caching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44655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7912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28779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7912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051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8726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096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4780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4779"/>
            <a:ext cx="7734300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531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28D29-1ECB-41DF-951B-2A23F95AD026}" type="datetimeFigureOut">
              <a:rPr lang="en-US" dirty="0"/>
              <a:t>6/6/2026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E3F4F-51B2-42EE-AFA2-40C4572185C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762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2327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7"/>
            <a:ext cx="4937760" cy="40233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737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392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632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6/6/2026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341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8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3650" y="731520"/>
            <a:ext cx="6679191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3" y="6459787"/>
            <a:ext cx="2618511" cy="365125"/>
          </a:xfrm>
        </p:spPr>
        <p:txBody>
          <a:bodyPr/>
          <a:lstStyle>
            <a:lvl1pPr algn="l">
              <a:defRPr/>
            </a:lvl1pPr>
          </a:lstStyle>
          <a:p>
            <a:fld id="{96DFF08F-DC6B-4601-B491-B0F83F6DD2DA}" type="datetimeFigureOut">
              <a:rPr lang="en-US" dirty="0"/>
              <a:pPr/>
              <a:t>6/6/2026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7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082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7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936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907024"/>
            <a:ext cx="1011936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12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1" y="6334316"/>
            <a:ext cx="12192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79" y="1845734"/>
            <a:ext cx="100584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6/6/2026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0" y="6459787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4">
            <a:extLst>
              <a:ext uri="{FF2B5EF4-FFF2-40B4-BE49-F238E27FC236}">
                <a16:creationId xmlns:a16="http://schemas.microsoft.com/office/drawing/2014/main" id="{DE406D99-D4A0-45EE-84F1-503EAC6BE4E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213476"/>
            <a:ext cx="766233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790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Software Architecture Process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819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561D0A-F7A4-DF80-FE37-2711A6E7FA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254DB-7C09-6702-AC1F-8CAA3934B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Architectural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B73177-C60F-D39A-D4F7-AF6A875196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7962" y="1845734"/>
            <a:ext cx="8989708" cy="446880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u="sng" dirty="0"/>
              <a:t>Some techniques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Scenario-based analysis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Stress-test against hypothetical situations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Find scenarios where system fails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e.g. sudden traffic spike due to a marketing campaign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Architecture trade-off analysis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Find negative sides of architecture benefits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Will it affect ASRs?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e.g. a lot of caching </a:t>
            </a:r>
            <a:r>
              <a:rPr lang="en-US" sz="1600" dirty="0">
                <a:sym typeface="Wingdings" panose="05000000000000000000" pitchFamily="2" charset="2"/>
              </a:rPr>
              <a:t></a:t>
            </a:r>
            <a:r>
              <a:rPr lang="en-US" sz="1600" dirty="0"/>
              <a:t> faster responses </a:t>
            </a:r>
            <a:r>
              <a:rPr lang="en-US" sz="1600" dirty="0">
                <a:sym typeface="Wingdings" panose="05000000000000000000" pitchFamily="2" charset="2"/>
              </a:rPr>
              <a:t></a:t>
            </a:r>
            <a:r>
              <a:rPr lang="en-US" sz="1600" dirty="0"/>
              <a:t> weaker consistency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Prototyping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Build a throwaway prototype to test hypotheses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e.g. Check if the architecture &amp; technologies withstand 50k concurrent users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Stakeholder review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Different stakeholders focus on different aspects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Warning – some stakeholders are not technical </a:t>
            </a:r>
          </a:p>
        </p:txBody>
      </p:sp>
    </p:spTree>
    <p:extLst>
      <p:ext uri="{BB962C8B-B14F-4D97-AF65-F5344CB8AC3E}">
        <p14:creationId xmlns:p14="http://schemas.microsoft.com/office/powerpoint/2010/main" val="3097252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Repeatable Architecture Processes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82253"/>
            <a:ext cx="10058400" cy="452056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Repeatability – produce systematic results, not accidental (engineering)</a:t>
            </a:r>
          </a:p>
          <a:p>
            <a:r>
              <a:rPr lang="en-US" dirty="0"/>
              <a:t>Virtually every architectural methodology includes: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Understanding the problem, gathering ASRs – analysis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Proposing solutions – synthesis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Validate against requirements – evaluation</a:t>
            </a:r>
          </a:p>
          <a:p>
            <a:r>
              <a:rPr lang="en-US" dirty="0"/>
              <a:t>Village – study, propose routes, validate routes (country road or highway)</a:t>
            </a:r>
          </a:p>
          <a:p>
            <a:r>
              <a:rPr lang="en-US" dirty="0"/>
              <a:t>Examples: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Attribute-Driven Design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Iterates over ASRs, choosing patterns/tactics that satisfy each quality attribute.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RUP 4+1 Views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Structures architecture around five complementary views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Business Architecture Process and Organization (BAPO/CAFCR)</a:t>
            </a:r>
          </a:p>
          <a:p>
            <a:r>
              <a:rPr lang="en-US" dirty="0"/>
              <a:t>No one process is best – each has its strengths and weaknesses.  </a:t>
            </a:r>
          </a:p>
        </p:txBody>
      </p:sp>
    </p:spTree>
    <p:extLst>
      <p:ext uri="{BB962C8B-B14F-4D97-AF65-F5344CB8AC3E}">
        <p14:creationId xmlns:p14="http://schemas.microsoft.com/office/powerpoint/2010/main" val="3839817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1A823-5F9B-4505-AC98-9AD132362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Attribute Driven Design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CAF8BC8-0F11-4E4D-84A4-CE0DB4013C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06932" y="2293164"/>
            <a:ext cx="5448748" cy="3234228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AA226D-DB65-4ECD-CC80-39A4F38F3E6F}"/>
              </a:ext>
            </a:extLst>
          </p:cNvPr>
          <p:cNvSpPr txBox="1"/>
          <p:nvPr/>
        </p:nvSpPr>
        <p:spPr>
          <a:xfrm>
            <a:off x="1097280" y="1783028"/>
            <a:ext cx="4445000" cy="4254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Built around architecture drivers — quality attributes ranked by business priority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Pros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Traceable – every decision links to a driver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Requirements explicitly shape an architecture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Cons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Can overfocus on non-functional requirements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Requires well-formed ASRs upfront – struggles when requirements are vague or evolving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Can be heavyweight for small or simple systems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Less prescriptive when multiple patterns satisfy the same ASR</a:t>
            </a:r>
          </a:p>
        </p:txBody>
      </p:sp>
    </p:spTree>
    <p:extLst>
      <p:ext uri="{BB962C8B-B14F-4D97-AF65-F5344CB8AC3E}">
        <p14:creationId xmlns:p14="http://schemas.microsoft.com/office/powerpoint/2010/main" val="30307041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25606E8-F2D5-8663-03D9-DF7A7C973BB2}"/>
              </a:ext>
            </a:extLst>
          </p:cNvPr>
          <p:cNvGrpSpPr/>
          <p:nvPr/>
        </p:nvGrpSpPr>
        <p:grpSpPr>
          <a:xfrm>
            <a:off x="4233133" y="389964"/>
            <a:ext cx="7804673" cy="6078071"/>
            <a:chOff x="1749910" y="247425"/>
            <a:chExt cx="8671635" cy="6490418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286F57F0-B7EC-DC80-E552-16F7A68CE319}"/>
                </a:ext>
              </a:extLst>
            </p:cNvPr>
            <p:cNvSpPr/>
            <p:nvPr/>
          </p:nvSpPr>
          <p:spPr>
            <a:xfrm>
              <a:off x="4801647" y="2097742"/>
              <a:ext cx="4161267" cy="48947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Step 2: Establish Iteration Goal</a:t>
              </a: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3BE187E-8E1E-2DD1-0D17-91EC857B186C}"/>
                </a:ext>
              </a:extLst>
            </p:cNvPr>
            <p:cNvSpPr/>
            <p:nvPr/>
          </p:nvSpPr>
          <p:spPr>
            <a:xfrm>
              <a:off x="4801647" y="2664311"/>
              <a:ext cx="4161267" cy="48947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Step 3: Choose Elements to Refine</a:t>
              </a: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3407D0FA-79A4-59E7-4689-2C7BF0D3FD9C}"/>
                </a:ext>
              </a:extLst>
            </p:cNvPr>
            <p:cNvSpPr/>
            <p:nvPr/>
          </p:nvSpPr>
          <p:spPr>
            <a:xfrm>
              <a:off x="4801647" y="3248811"/>
              <a:ext cx="4161267" cy="48947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Step 4: Choose Design Concepts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B0250F25-D914-E419-D092-3F673C822450}"/>
                </a:ext>
              </a:extLst>
            </p:cNvPr>
            <p:cNvSpPr/>
            <p:nvPr/>
          </p:nvSpPr>
          <p:spPr>
            <a:xfrm>
              <a:off x="4801647" y="3833311"/>
              <a:ext cx="4161267" cy="48947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Step 5: Instantiate Architectural Elements</a:t>
              </a: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EDA7794D-CEEE-E976-A1CB-BE65B87E007F}"/>
                </a:ext>
              </a:extLst>
            </p:cNvPr>
            <p:cNvSpPr/>
            <p:nvPr/>
          </p:nvSpPr>
          <p:spPr>
            <a:xfrm>
              <a:off x="4801647" y="4417811"/>
              <a:ext cx="4161267" cy="48947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Step 6: Record Design Decisions</a:t>
              </a: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AE2F7021-2E64-A147-FDA4-36A388E4518B}"/>
                </a:ext>
              </a:extLst>
            </p:cNvPr>
            <p:cNvSpPr/>
            <p:nvPr/>
          </p:nvSpPr>
          <p:spPr>
            <a:xfrm>
              <a:off x="4801647" y="1513242"/>
              <a:ext cx="4161267" cy="48947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Step 1: Review Inputs</a:t>
              </a: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845EFC12-6EE4-4A41-3580-2937E5CC2435}"/>
                </a:ext>
              </a:extLst>
            </p:cNvPr>
            <p:cNvSpPr/>
            <p:nvPr/>
          </p:nvSpPr>
          <p:spPr>
            <a:xfrm>
              <a:off x="4801647" y="5032792"/>
              <a:ext cx="4161267" cy="48947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Step 7: Review Design</a:t>
              </a:r>
            </a:p>
          </p:txBody>
        </p:sp>
        <p:cxnSp>
          <p:nvCxnSpPr>
            <p:cNvPr id="12" name="Connector: Elbow 11">
              <a:extLst>
                <a:ext uri="{FF2B5EF4-FFF2-40B4-BE49-F238E27FC236}">
                  <a16:creationId xmlns:a16="http://schemas.microsoft.com/office/drawing/2014/main" id="{2B0A38BE-C1C9-CA73-EAE0-D27B48DDE635}"/>
                </a:ext>
              </a:extLst>
            </p:cNvPr>
            <p:cNvCxnSpPr>
              <a:cxnSpLocks/>
              <a:stCxn id="10" idx="3"/>
              <a:endCxn id="4" idx="3"/>
            </p:cNvCxnSpPr>
            <p:nvPr/>
          </p:nvCxnSpPr>
          <p:spPr>
            <a:xfrm flipV="1">
              <a:off x="8962913" y="2342478"/>
              <a:ext cx="12700" cy="2935050"/>
            </a:xfrm>
            <a:prstGeom prst="bentConnector3">
              <a:avLst>
                <a:gd name="adj1" fmla="val 4764709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0C3857D-36F7-7B54-21B5-B9039D5BA33E}"/>
                </a:ext>
              </a:extLst>
            </p:cNvPr>
            <p:cNvSpPr txBox="1"/>
            <p:nvPr/>
          </p:nvSpPr>
          <p:spPr>
            <a:xfrm>
              <a:off x="9061675" y="3486838"/>
              <a:ext cx="1132991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Iterate if necessary</a:t>
              </a:r>
            </a:p>
          </p:txBody>
        </p:sp>
        <p:sp>
          <p:nvSpPr>
            <p:cNvPr id="18" name="Flowchart: Document 17">
              <a:extLst>
                <a:ext uri="{FF2B5EF4-FFF2-40B4-BE49-F238E27FC236}">
                  <a16:creationId xmlns:a16="http://schemas.microsoft.com/office/drawing/2014/main" id="{3E23E440-9783-BAAF-E04F-491CF2D8A1E8}"/>
                </a:ext>
              </a:extLst>
            </p:cNvPr>
            <p:cNvSpPr/>
            <p:nvPr/>
          </p:nvSpPr>
          <p:spPr>
            <a:xfrm>
              <a:off x="1749910" y="247425"/>
              <a:ext cx="1619026" cy="704626"/>
            </a:xfrm>
            <a:prstGeom prst="flowChartDocumen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Design Purpose</a:t>
              </a:r>
            </a:p>
          </p:txBody>
        </p:sp>
        <p:sp>
          <p:nvSpPr>
            <p:cNvPr id="19" name="Flowchart: Document 18">
              <a:extLst>
                <a:ext uri="{FF2B5EF4-FFF2-40B4-BE49-F238E27FC236}">
                  <a16:creationId xmlns:a16="http://schemas.microsoft.com/office/drawing/2014/main" id="{7AEBFA7E-8636-71FF-D9A2-064B0D632989}"/>
                </a:ext>
              </a:extLst>
            </p:cNvPr>
            <p:cNvSpPr/>
            <p:nvPr/>
          </p:nvSpPr>
          <p:spPr>
            <a:xfrm>
              <a:off x="3510579" y="247425"/>
              <a:ext cx="1619026" cy="704626"/>
            </a:xfrm>
            <a:prstGeom prst="flowChartDocumen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Primary Functionality</a:t>
              </a:r>
            </a:p>
          </p:txBody>
        </p:sp>
        <p:sp>
          <p:nvSpPr>
            <p:cNvPr id="20" name="Flowchart: Document 19">
              <a:extLst>
                <a:ext uri="{FF2B5EF4-FFF2-40B4-BE49-F238E27FC236}">
                  <a16:creationId xmlns:a16="http://schemas.microsoft.com/office/drawing/2014/main" id="{BF9368AD-D965-52ED-7CD1-31B51FDD2989}"/>
                </a:ext>
              </a:extLst>
            </p:cNvPr>
            <p:cNvSpPr/>
            <p:nvPr/>
          </p:nvSpPr>
          <p:spPr>
            <a:xfrm>
              <a:off x="5271248" y="247425"/>
              <a:ext cx="1619026" cy="704626"/>
            </a:xfrm>
            <a:prstGeom prst="flowChartDocumen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Quality Attributes</a:t>
              </a:r>
            </a:p>
          </p:txBody>
        </p:sp>
        <p:sp>
          <p:nvSpPr>
            <p:cNvPr id="21" name="Flowchart: Document 20">
              <a:extLst>
                <a:ext uri="{FF2B5EF4-FFF2-40B4-BE49-F238E27FC236}">
                  <a16:creationId xmlns:a16="http://schemas.microsoft.com/office/drawing/2014/main" id="{320C2E83-F2BF-02DB-4036-124CC76FE2D6}"/>
                </a:ext>
              </a:extLst>
            </p:cNvPr>
            <p:cNvSpPr/>
            <p:nvPr/>
          </p:nvSpPr>
          <p:spPr>
            <a:xfrm>
              <a:off x="7071360" y="247425"/>
              <a:ext cx="1619026" cy="704626"/>
            </a:xfrm>
            <a:prstGeom prst="flowChartDocumen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Constraints</a:t>
              </a:r>
            </a:p>
          </p:txBody>
        </p:sp>
        <p:sp>
          <p:nvSpPr>
            <p:cNvPr id="22" name="Flowchart: Document 21">
              <a:extLst>
                <a:ext uri="{FF2B5EF4-FFF2-40B4-BE49-F238E27FC236}">
                  <a16:creationId xmlns:a16="http://schemas.microsoft.com/office/drawing/2014/main" id="{FDC54396-B2F8-CBA5-DAC9-37C2774A696E}"/>
                </a:ext>
              </a:extLst>
            </p:cNvPr>
            <p:cNvSpPr/>
            <p:nvPr/>
          </p:nvSpPr>
          <p:spPr>
            <a:xfrm>
              <a:off x="8802519" y="247425"/>
              <a:ext cx="1619026" cy="704626"/>
            </a:xfrm>
            <a:prstGeom prst="flowChartDocumen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Architectural Concerns</a:t>
              </a:r>
            </a:p>
          </p:txBody>
        </p:sp>
        <p:cxnSp>
          <p:nvCxnSpPr>
            <p:cNvPr id="24" name="Connector: Elbow 23">
              <a:extLst>
                <a:ext uri="{FF2B5EF4-FFF2-40B4-BE49-F238E27FC236}">
                  <a16:creationId xmlns:a16="http://schemas.microsoft.com/office/drawing/2014/main" id="{EF0A35A1-F8C3-CBD3-FC6E-78AA1BFCC613}"/>
                </a:ext>
              </a:extLst>
            </p:cNvPr>
            <p:cNvCxnSpPr>
              <a:stCxn id="20" idx="2"/>
              <a:endCxn id="9" idx="0"/>
            </p:cNvCxnSpPr>
            <p:nvPr/>
          </p:nvCxnSpPr>
          <p:spPr>
            <a:xfrm rot="16200000" flipH="1">
              <a:off x="6177633" y="808595"/>
              <a:ext cx="607774" cy="801519"/>
            </a:xfrm>
            <a:prstGeom prst="bentConnector3">
              <a:avLst/>
            </a:prstGeom>
            <a:ln>
              <a:prstDash val="solid"/>
              <a:tailEnd type="triangle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8" name="Connector: Elbow 27">
              <a:extLst>
                <a:ext uri="{FF2B5EF4-FFF2-40B4-BE49-F238E27FC236}">
                  <a16:creationId xmlns:a16="http://schemas.microsoft.com/office/drawing/2014/main" id="{5E6533BC-BE32-97E7-7D12-DF5E0D3B5E59}"/>
                </a:ext>
              </a:extLst>
            </p:cNvPr>
            <p:cNvCxnSpPr>
              <a:stCxn id="18" idx="2"/>
              <a:endCxn id="9" idx="0"/>
            </p:cNvCxnSpPr>
            <p:nvPr/>
          </p:nvCxnSpPr>
          <p:spPr>
            <a:xfrm rot="16200000" flipH="1">
              <a:off x="4416964" y="-952075"/>
              <a:ext cx="607774" cy="4322857"/>
            </a:xfrm>
            <a:prstGeom prst="bentConnector3">
              <a:avLst/>
            </a:prstGeom>
            <a:ln>
              <a:prstDash val="solid"/>
              <a:tailEnd type="triangle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0" name="Connector: Elbow 29">
              <a:extLst>
                <a:ext uri="{FF2B5EF4-FFF2-40B4-BE49-F238E27FC236}">
                  <a16:creationId xmlns:a16="http://schemas.microsoft.com/office/drawing/2014/main" id="{4EDB43F1-E690-A217-6786-2C8BA72390EA}"/>
                </a:ext>
              </a:extLst>
            </p:cNvPr>
            <p:cNvCxnSpPr>
              <a:stCxn id="19" idx="2"/>
              <a:endCxn id="9" idx="0"/>
            </p:cNvCxnSpPr>
            <p:nvPr/>
          </p:nvCxnSpPr>
          <p:spPr>
            <a:xfrm rot="16200000" flipH="1">
              <a:off x="5297299" y="-71740"/>
              <a:ext cx="607774" cy="2562188"/>
            </a:xfrm>
            <a:prstGeom prst="bentConnector3">
              <a:avLst/>
            </a:prstGeom>
            <a:ln>
              <a:prstDash val="solid"/>
              <a:tailEnd type="triangle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2" name="Connector: Elbow 31">
              <a:extLst>
                <a:ext uri="{FF2B5EF4-FFF2-40B4-BE49-F238E27FC236}">
                  <a16:creationId xmlns:a16="http://schemas.microsoft.com/office/drawing/2014/main" id="{BAD6193E-456B-13F2-1897-F37E95F2F9A4}"/>
                </a:ext>
              </a:extLst>
            </p:cNvPr>
            <p:cNvCxnSpPr>
              <a:stCxn id="21" idx="2"/>
              <a:endCxn id="9" idx="0"/>
            </p:cNvCxnSpPr>
            <p:nvPr/>
          </p:nvCxnSpPr>
          <p:spPr>
            <a:xfrm rot="5400000">
              <a:off x="7077690" y="710059"/>
              <a:ext cx="607774" cy="998593"/>
            </a:xfrm>
            <a:prstGeom prst="bentConnector3">
              <a:avLst/>
            </a:prstGeom>
            <a:ln>
              <a:prstDash val="solid"/>
              <a:tailEnd type="triangle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4" name="Connector: Elbow 33">
              <a:extLst>
                <a:ext uri="{FF2B5EF4-FFF2-40B4-BE49-F238E27FC236}">
                  <a16:creationId xmlns:a16="http://schemas.microsoft.com/office/drawing/2014/main" id="{D7B70922-9369-6C77-F9FA-EE2828AA13EF}"/>
                </a:ext>
              </a:extLst>
            </p:cNvPr>
            <p:cNvCxnSpPr>
              <a:stCxn id="22" idx="2"/>
              <a:endCxn id="9" idx="0"/>
            </p:cNvCxnSpPr>
            <p:nvPr/>
          </p:nvCxnSpPr>
          <p:spPr>
            <a:xfrm rot="5400000">
              <a:off x="7943269" y="-155522"/>
              <a:ext cx="607774" cy="2729752"/>
            </a:xfrm>
            <a:prstGeom prst="bentConnector3">
              <a:avLst/>
            </a:prstGeom>
            <a:ln>
              <a:prstDash val="solid"/>
              <a:tailEnd type="triangle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35" name="Flowchart: Document 34">
              <a:extLst>
                <a:ext uri="{FF2B5EF4-FFF2-40B4-BE49-F238E27FC236}">
                  <a16:creationId xmlns:a16="http://schemas.microsoft.com/office/drawing/2014/main" id="{1630BFB7-B348-FA91-991E-58A78728EEBE}"/>
                </a:ext>
              </a:extLst>
            </p:cNvPr>
            <p:cNvSpPr/>
            <p:nvPr/>
          </p:nvSpPr>
          <p:spPr>
            <a:xfrm>
              <a:off x="5819888" y="5818100"/>
              <a:ext cx="2140772" cy="919743"/>
            </a:xfrm>
            <a:prstGeom prst="flowChartDocumen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(Refined) Software Architecture Design</a:t>
              </a:r>
            </a:p>
          </p:txBody>
        </p: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B6AD939B-E81C-FDFC-5416-A4AC486C2704}"/>
                </a:ext>
              </a:extLst>
            </p:cNvPr>
            <p:cNvCxnSpPr>
              <a:stCxn id="10" idx="2"/>
              <a:endCxn id="35" idx="0"/>
            </p:cNvCxnSpPr>
            <p:nvPr/>
          </p:nvCxnSpPr>
          <p:spPr>
            <a:xfrm>
              <a:off x="6882280" y="5522265"/>
              <a:ext cx="7994" cy="29583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or: Elbow 38">
              <a:extLst>
                <a:ext uri="{FF2B5EF4-FFF2-40B4-BE49-F238E27FC236}">
                  <a16:creationId xmlns:a16="http://schemas.microsoft.com/office/drawing/2014/main" id="{3B2E7B61-1964-E75D-48AA-C3F30796CD11}"/>
                </a:ext>
              </a:extLst>
            </p:cNvPr>
            <p:cNvCxnSpPr>
              <a:stCxn id="35" idx="1"/>
              <a:endCxn id="9" idx="1"/>
            </p:cNvCxnSpPr>
            <p:nvPr/>
          </p:nvCxnSpPr>
          <p:spPr>
            <a:xfrm rot="10800000">
              <a:off x="4801646" y="1757980"/>
              <a:ext cx="1018242" cy="4519993"/>
            </a:xfrm>
            <a:prstGeom prst="bentConnector3">
              <a:avLst>
                <a:gd name="adj1" fmla="val 274585"/>
              </a:avLst>
            </a:prstGeom>
            <a:ln>
              <a:prstDash val="dash"/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2FE998A-3E8E-6FD9-E91C-25674A4EB74D}"/>
                </a:ext>
              </a:extLst>
            </p:cNvPr>
            <p:cNvSpPr txBox="1"/>
            <p:nvPr/>
          </p:nvSpPr>
          <p:spPr>
            <a:xfrm>
              <a:off x="2126428" y="3138119"/>
              <a:ext cx="2033195" cy="11502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From previous round of iterations OR from existing system</a:t>
              </a: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C67BC623-67E0-8688-AF8F-372E45CB0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Attribute Driven Design Process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4ED27AC-E3CB-F21D-E7C1-95E3D2C4B98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ADD applies iteratively — each pass selects one architectural driver and refines the design</a:t>
            </a:r>
          </a:p>
        </p:txBody>
      </p:sp>
    </p:spTree>
    <p:extLst>
      <p:ext uri="{BB962C8B-B14F-4D97-AF65-F5344CB8AC3E}">
        <p14:creationId xmlns:p14="http://schemas.microsoft.com/office/powerpoint/2010/main" val="6285269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7D7A2-7845-C1AC-C7F8-E21B35615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Step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7D7A8B-63E7-E62E-FE1F-7C45C14D83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1" y="1845733"/>
            <a:ext cx="8358691" cy="4447198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Review Inputs:  Ensure the architecture drivers are available and correct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Design Purpose</a:t>
            </a:r>
            <a:endParaRPr lang="en-US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500" dirty="0"/>
              <a:t>Evaluate the opportunities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500" dirty="0"/>
              <a:t>Design the foundation </a:t>
            </a:r>
            <a:r>
              <a:rPr lang="en-US" sz="1500" dirty="0" err="1"/>
              <a:t>fo</a:t>
            </a:r>
            <a:r>
              <a:rPr lang="en-US" sz="1500" dirty="0"/>
              <a:t> the system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500" dirty="0"/>
              <a:t>Augment the current architecture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Primary Functionality </a:t>
            </a:r>
            <a:r>
              <a:rPr lang="en-US" dirty="0"/>
              <a:t>– Functionality that is critical to achieve the business goals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Quality Attributes </a:t>
            </a:r>
            <a:r>
              <a:rPr lang="en-US" dirty="0"/>
              <a:t>– Subset of QAs this round is focused 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500" dirty="0"/>
              <a:t>Expressed as QA scenarios (stimulus/response/measure); e.g. latency, security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Constraints</a:t>
            </a:r>
            <a:r>
              <a:rPr lang="en-US" dirty="0"/>
              <a:t> – Non-negotiable concerns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500" dirty="0"/>
              <a:t>e.g. existing systems, budget, technology, etc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Architectural Concerns </a:t>
            </a:r>
            <a:r>
              <a:rPr lang="en-US" dirty="0"/>
              <a:t>– Things that need to be considered as part of the architectural design, often not captured by traditional requirements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500" dirty="0"/>
              <a:t>Overall System Structure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500" dirty="0"/>
              <a:t>Allocation of modules to teams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500" dirty="0"/>
              <a:t>Issues that come from design reviews</a:t>
            </a:r>
          </a:p>
        </p:txBody>
      </p:sp>
      <p:sp>
        <p:nvSpPr>
          <p:cNvPr id="4" name="Flowchart: Document 3">
            <a:extLst>
              <a:ext uri="{FF2B5EF4-FFF2-40B4-BE49-F238E27FC236}">
                <a16:creationId xmlns:a16="http://schemas.microsoft.com/office/drawing/2014/main" id="{EB94D435-F406-95CE-E946-E25D00C7D16A}"/>
              </a:ext>
            </a:extLst>
          </p:cNvPr>
          <p:cNvSpPr/>
          <p:nvPr/>
        </p:nvSpPr>
        <p:spPr>
          <a:xfrm>
            <a:off x="5276181" y="5809485"/>
            <a:ext cx="1029970" cy="483446"/>
          </a:xfrm>
          <a:prstGeom prst="flowChartDocumen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Design Purpose</a:t>
            </a:r>
          </a:p>
        </p:txBody>
      </p:sp>
      <p:sp>
        <p:nvSpPr>
          <p:cNvPr id="5" name="Flowchart: Document 4">
            <a:extLst>
              <a:ext uri="{FF2B5EF4-FFF2-40B4-BE49-F238E27FC236}">
                <a16:creationId xmlns:a16="http://schemas.microsoft.com/office/drawing/2014/main" id="{001D14CE-8647-693A-F062-DAABD37F32B9}"/>
              </a:ext>
            </a:extLst>
          </p:cNvPr>
          <p:cNvSpPr/>
          <p:nvPr/>
        </p:nvSpPr>
        <p:spPr>
          <a:xfrm>
            <a:off x="6499415" y="5809841"/>
            <a:ext cx="1029970" cy="483446"/>
          </a:xfrm>
          <a:prstGeom prst="flowChartDocumen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Primary Functionality</a:t>
            </a:r>
          </a:p>
        </p:txBody>
      </p:sp>
      <p:sp>
        <p:nvSpPr>
          <p:cNvPr id="6" name="Flowchart: Document 5">
            <a:extLst>
              <a:ext uri="{FF2B5EF4-FFF2-40B4-BE49-F238E27FC236}">
                <a16:creationId xmlns:a16="http://schemas.microsoft.com/office/drawing/2014/main" id="{6A766B76-D55C-578A-3837-C63784225CC9}"/>
              </a:ext>
            </a:extLst>
          </p:cNvPr>
          <p:cNvSpPr/>
          <p:nvPr/>
        </p:nvSpPr>
        <p:spPr>
          <a:xfrm>
            <a:off x="7749991" y="5809485"/>
            <a:ext cx="1029970" cy="483446"/>
          </a:xfrm>
          <a:prstGeom prst="flowChartDocumen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Quality Attributes</a:t>
            </a:r>
          </a:p>
        </p:txBody>
      </p:sp>
      <p:sp>
        <p:nvSpPr>
          <p:cNvPr id="7" name="Flowchart: Document 6">
            <a:extLst>
              <a:ext uri="{FF2B5EF4-FFF2-40B4-BE49-F238E27FC236}">
                <a16:creationId xmlns:a16="http://schemas.microsoft.com/office/drawing/2014/main" id="{EA41FC4C-DDE7-840B-FC35-940AD3ADCC93}"/>
              </a:ext>
            </a:extLst>
          </p:cNvPr>
          <p:cNvSpPr/>
          <p:nvPr/>
        </p:nvSpPr>
        <p:spPr>
          <a:xfrm>
            <a:off x="9000567" y="5814686"/>
            <a:ext cx="1029970" cy="483446"/>
          </a:xfrm>
          <a:prstGeom prst="flowChartDocumen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Constraints</a:t>
            </a:r>
          </a:p>
        </p:txBody>
      </p:sp>
      <p:sp>
        <p:nvSpPr>
          <p:cNvPr id="8" name="Flowchart: Document 7">
            <a:extLst>
              <a:ext uri="{FF2B5EF4-FFF2-40B4-BE49-F238E27FC236}">
                <a16:creationId xmlns:a16="http://schemas.microsoft.com/office/drawing/2014/main" id="{F6813FB5-4038-11CF-79F3-8EC5AB544FEB}"/>
              </a:ext>
            </a:extLst>
          </p:cNvPr>
          <p:cNvSpPr/>
          <p:nvPr/>
        </p:nvSpPr>
        <p:spPr>
          <a:xfrm>
            <a:off x="10196459" y="5815334"/>
            <a:ext cx="1029970" cy="483446"/>
          </a:xfrm>
          <a:prstGeom prst="flowChartDocumen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Architectural Concerns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A281D4-BC89-817B-336D-4981395178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3399" y="2124342"/>
            <a:ext cx="1452282" cy="3187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283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756FF-F1F1-472F-E1D7-239BCCD63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8D17D-E875-5F97-D5AA-2CEE2F2BE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Step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430BC-26A3-1790-6615-B5C6D1B123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1" y="1845734"/>
            <a:ext cx="8356600" cy="4023360"/>
          </a:xfrm>
        </p:spPr>
        <p:txBody>
          <a:bodyPr>
            <a:normAutofit/>
          </a:bodyPr>
          <a:lstStyle/>
          <a:p>
            <a:r>
              <a:rPr lang="en-US" b="1" dirty="0"/>
              <a:t>Example – E-commerce</a:t>
            </a:r>
          </a:p>
          <a:p>
            <a:r>
              <a:rPr lang="en-US" dirty="0"/>
              <a:t>Purpose – design a foundation for an online-shop</a:t>
            </a:r>
          </a:p>
          <a:p>
            <a:pPr marL="578358" lvl="1" indent="-285750">
              <a:buFont typeface="Arial" panose="020B0604020202020204" pitchFamily="34" charset="0"/>
              <a:buChar char="•"/>
            </a:pPr>
            <a:r>
              <a:rPr lang="en-US" dirty="0"/>
              <a:t>Greenfield (new system)</a:t>
            </a:r>
          </a:p>
          <a:p>
            <a:r>
              <a:rPr lang="en-US" dirty="0"/>
              <a:t>Primary functionality – browsing &amp; checkout</a:t>
            </a:r>
          </a:p>
          <a:p>
            <a:r>
              <a:rPr lang="en-US" dirty="0"/>
              <a:t>Quality attributes – "The system must handle 10× normal load during holiday peaks with &lt;2s response time."</a:t>
            </a:r>
          </a:p>
          <a:p>
            <a:r>
              <a:rPr lang="en-US" dirty="0"/>
              <a:t>Constraints – must run on AWS</a:t>
            </a:r>
          </a:p>
          <a:p>
            <a:r>
              <a:rPr lang="en-US" dirty="0"/>
              <a:t>Concerns – payment and catalog will be created by different teams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potential communication issues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need to define clear APIs between these subsystems</a:t>
            </a:r>
          </a:p>
          <a:p>
            <a:pPr lvl="2"/>
            <a:endParaRPr lang="en-US" dirty="0"/>
          </a:p>
        </p:txBody>
      </p:sp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52C1F8FC-005B-07C6-B27A-718E558AAD9B}"/>
              </a:ext>
            </a:extLst>
          </p:cNvPr>
          <p:cNvSpPr/>
          <p:nvPr/>
        </p:nvSpPr>
        <p:spPr>
          <a:xfrm>
            <a:off x="5276181" y="5809485"/>
            <a:ext cx="1029970" cy="483446"/>
          </a:xfrm>
          <a:prstGeom prst="flowChartDocumen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Design Purpose</a:t>
            </a:r>
          </a:p>
        </p:txBody>
      </p:sp>
      <p:sp>
        <p:nvSpPr>
          <p:cNvPr id="11" name="Flowchart: Document 10">
            <a:extLst>
              <a:ext uri="{FF2B5EF4-FFF2-40B4-BE49-F238E27FC236}">
                <a16:creationId xmlns:a16="http://schemas.microsoft.com/office/drawing/2014/main" id="{7105CCC0-C6C1-A88B-C271-D59443460CE5}"/>
              </a:ext>
            </a:extLst>
          </p:cNvPr>
          <p:cNvSpPr/>
          <p:nvPr/>
        </p:nvSpPr>
        <p:spPr>
          <a:xfrm>
            <a:off x="6499415" y="5809841"/>
            <a:ext cx="1029970" cy="483446"/>
          </a:xfrm>
          <a:prstGeom prst="flowChartDocumen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Primary Functionality</a:t>
            </a:r>
          </a:p>
        </p:txBody>
      </p:sp>
      <p:sp>
        <p:nvSpPr>
          <p:cNvPr id="12" name="Flowchart: Document 11">
            <a:extLst>
              <a:ext uri="{FF2B5EF4-FFF2-40B4-BE49-F238E27FC236}">
                <a16:creationId xmlns:a16="http://schemas.microsoft.com/office/drawing/2014/main" id="{3E5289B9-FE84-AA9C-4B52-1EC0C84D15B2}"/>
              </a:ext>
            </a:extLst>
          </p:cNvPr>
          <p:cNvSpPr/>
          <p:nvPr/>
        </p:nvSpPr>
        <p:spPr>
          <a:xfrm>
            <a:off x="7749991" y="5809485"/>
            <a:ext cx="1029970" cy="483446"/>
          </a:xfrm>
          <a:prstGeom prst="flowChartDocumen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Quality Attributes</a:t>
            </a:r>
          </a:p>
        </p:txBody>
      </p:sp>
      <p:sp>
        <p:nvSpPr>
          <p:cNvPr id="13" name="Flowchart: Document 12">
            <a:extLst>
              <a:ext uri="{FF2B5EF4-FFF2-40B4-BE49-F238E27FC236}">
                <a16:creationId xmlns:a16="http://schemas.microsoft.com/office/drawing/2014/main" id="{25826B39-4334-AED7-C4EE-62BC2ECF3DA4}"/>
              </a:ext>
            </a:extLst>
          </p:cNvPr>
          <p:cNvSpPr/>
          <p:nvPr/>
        </p:nvSpPr>
        <p:spPr>
          <a:xfrm>
            <a:off x="9000567" y="5814686"/>
            <a:ext cx="1029970" cy="483446"/>
          </a:xfrm>
          <a:prstGeom prst="flowChartDocumen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Constraints</a:t>
            </a:r>
          </a:p>
        </p:txBody>
      </p:sp>
      <p:sp>
        <p:nvSpPr>
          <p:cNvPr id="14" name="Flowchart: Document 13">
            <a:extLst>
              <a:ext uri="{FF2B5EF4-FFF2-40B4-BE49-F238E27FC236}">
                <a16:creationId xmlns:a16="http://schemas.microsoft.com/office/drawing/2014/main" id="{60BB71D1-44EA-9602-5999-367D141F88FF}"/>
              </a:ext>
            </a:extLst>
          </p:cNvPr>
          <p:cNvSpPr/>
          <p:nvPr/>
        </p:nvSpPr>
        <p:spPr>
          <a:xfrm>
            <a:off x="10196459" y="5815334"/>
            <a:ext cx="1029970" cy="483446"/>
          </a:xfrm>
          <a:prstGeom prst="flowChartDocumen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Architectural Concerns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CE952B0-3903-C9E8-FFB0-E6E7E03DF1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2800" y="2120900"/>
            <a:ext cx="1447800" cy="318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7018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9CE0D-EAA2-6BB5-1337-FB23A576F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Step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BDE1C0-5B24-5F64-B377-EEAE2DEC0F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29598"/>
            <a:ext cx="8356600" cy="4519445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Establish Iteration Goal by Selecting Drivers</a:t>
            </a:r>
          </a:p>
          <a:p>
            <a:r>
              <a:rPr lang="en-US" dirty="0"/>
              <a:t>Waterfall's goal is to finish all architectural activities in one round</a:t>
            </a:r>
          </a:p>
          <a:p>
            <a:r>
              <a:rPr lang="en-US" dirty="0"/>
              <a:t>Iterative development (Agile) is multiple rounds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each round focuses on a specific goal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First iteration goal depends on context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Greenfield system in a mature field – e.g. select the overall Reference Architecture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/>
              <a:t>e.g. monolith vs microservices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Greenfield system in a new, evolving field – e.g. develop a prototype architecture based on the key drivers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/>
              <a:t>Proof-of-concept – is the core architecture even feasible?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Brownfield system – e.g. how the existing architecture extends to support the new functionality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Later rounds may focus on a specific area – Security, Performance, etc.  Where the specific area is based on the drivers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Summary – define the goal &amp; select corresponding drivers (narrow your focus)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D5CBD2-6480-8286-7924-2E9E1B5D0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2800" y="2120900"/>
            <a:ext cx="1447800" cy="318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1563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9CE0D-EAA2-6BB5-1337-FB23A576F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Step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BDE1C0-5B24-5F64-B377-EEAE2DEC0F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1" y="1845734"/>
            <a:ext cx="8356600" cy="4417043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Choose One or More Elements of the System to Refine</a:t>
            </a:r>
          </a:p>
          <a:p>
            <a:r>
              <a:rPr lang="en-US" dirty="0"/>
              <a:t>Make the choice based on the chosen drivers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Identify the elements that require additional refinement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Potential types of refinement: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b="1" dirty="0"/>
              <a:t>Decomposition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e.g. checkout pipeline </a:t>
            </a:r>
            <a:r>
              <a:rPr lang="en-US" sz="1600" dirty="0">
                <a:sym typeface="Wingdings" panose="05000000000000000000" pitchFamily="2" charset="2"/>
              </a:rPr>
              <a:t> </a:t>
            </a:r>
            <a:r>
              <a:rPr lang="en-US" sz="1600" dirty="0"/>
              <a:t>basket, inventory check, payment, fraud detection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b="1" dirty="0"/>
              <a:t>Composition</a:t>
            </a:r>
            <a:r>
              <a:rPr lang="en-US" sz="1600" dirty="0"/>
              <a:t>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e.g. group Logging &amp; Monitoring into a shared Observability subsystem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b="1" dirty="0"/>
              <a:t>Improve / extend existing elements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e.g. add auth via Instagram to the designed / existing auth service</a:t>
            </a:r>
          </a:p>
          <a:p>
            <a:pPr lvl="1"/>
            <a:endParaRPr lang="en-US" dirty="0"/>
          </a:p>
          <a:p>
            <a:pPr marL="201168" lvl="1" indent="0">
              <a:buNone/>
            </a:pPr>
            <a:r>
              <a:rPr lang="en-US" dirty="0"/>
              <a:t>First iteration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Greenfield system - a system context diagram and refining / defining it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Brownfield systems - may focus on what can be reused? Modified? Replaced?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A06BFD-B062-A254-2C2A-F82D1F3FF8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2800" y="2120900"/>
            <a:ext cx="1447800" cy="318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2544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9CE0D-EAA2-6BB5-1337-FB23A576F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Step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BDE1C0-5B24-5F64-B377-EEAE2DEC0F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56492"/>
            <a:ext cx="8356600" cy="4423538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Choose One or More Design Concepts that Satisfy the Selected Drivers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Step 3 – where, step 4 – how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Make architectural choices based on drivers</a:t>
            </a:r>
          </a:p>
          <a:p>
            <a:r>
              <a:rPr lang="en-US" b="1" dirty="0"/>
              <a:t>Sources of design concepts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Reference Architectures </a:t>
            </a:r>
            <a:r>
              <a:rPr lang="en-US" dirty="0"/>
              <a:t>– model architecture to solve a common problem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e.g. event-driven architecture for an IoT data pipeline.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Architectural Design Patterns </a:t>
            </a:r>
            <a:r>
              <a:rPr lang="en-US" dirty="0"/>
              <a:t>– conceptual solutions to recurring design problems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e.g. Command Query Responsibility Segregation (CQRS) for separating read and write workload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e.g. microservices for independent </a:t>
            </a:r>
            <a:r>
              <a:rPr lang="en-US" sz="1600" dirty="0" err="1"/>
              <a:t>deployability</a:t>
            </a:r>
            <a:endParaRPr lang="en-US" sz="16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Deployment Patterns </a:t>
            </a:r>
            <a:r>
              <a:rPr lang="en-US" dirty="0"/>
              <a:t>– how to physically structure a system for deployment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e.g. load balancing, CDN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Tactics</a:t>
            </a:r>
            <a:r>
              <a:rPr lang="en-US" dirty="0"/>
              <a:t> – decisions that influence quality attributes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e.g. encrypt data in rest, caching, redundancy + failover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B4ED11-7065-D070-0311-ADC4F29FC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2800" y="2120900"/>
            <a:ext cx="1447800" cy="318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5115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8005E-3F0F-2583-A52B-732369979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DDE6B-14A3-C22B-CED1-35D3E2461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Step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7BB3E4-7DEF-3FA6-56D3-A58B1A566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56492"/>
            <a:ext cx="8356600" cy="4423538"/>
          </a:xfrm>
        </p:spPr>
        <p:txBody>
          <a:bodyPr>
            <a:normAutofit/>
          </a:bodyPr>
          <a:lstStyle/>
          <a:p>
            <a:r>
              <a:rPr lang="en-US" b="1" dirty="0"/>
              <a:t>Choose One or More Design Concepts that Satisfy the Selected Drivers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Step 3 – where, step 4 – how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Make architectural choices based on drivers</a:t>
            </a:r>
          </a:p>
          <a:p>
            <a:r>
              <a:rPr lang="en-US" b="1" dirty="0"/>
              <a:t>How to choose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Traceability – does it serve the iteration goal?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Feasibility – is it possible with current skills &amp; tools?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Complex solutions vs coding monkeys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Cost/benefit – what about trade-offs?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Microservices are great… but bring a lot of architectural complexity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Combinability – is it compatible with another concept we may want to use?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Risk management – how risky is it? Stay with low-risk solutions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e.g. nobody on the team implemented that pattern before? What are pitfalls?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A1254D-80A6-E5F9-42CA-98F4D3D83D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2800" y="2120900"/>
            <a:ext cx="1447800" cy="318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50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General Architecture Process Model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3960" y="5920293"/>
            <a:ext cx="9784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C. </a:t>
            </a:r>
            <a:r>
              <a:rPr lang="en-US" sz="1100" dirty="0" err="1"/>
              <a:t>Hofmeister</a:t>
            </a:r>
            <a:r>
              <a:rPr lang="en-US" sz="1100" dirty="0"/>
              <a:t>, et al., A general model of software architecture design derived from five industrial approaches, Journal of Systems and Software, 80:106-126, 2007.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990425"/>
            <a:ext cx="10058401" cy="3401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6354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FC9EF5-0633-8F53-EC20-928FF75D1B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FCD8F-CB07-D346-DCEB-F08F580DF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Step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270D19-63E8-6755-55BD-13BCB9417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9629" y="1856492"/>
            <a:ext cx="8356600" cy="4423538"/>
          </a:xfrm>
        </p:spPr>
        <p:txBody>
          <a:bodyPr>
            <a:normAutofit/>
          </a:bodyPr>
          <a:lstStyle/>
          <a:p>
            <a:r>
              <a:rPr lang="en-US" b="1" dirty="0"/>
              <a:t>Choose One or More Design Concepts that Satisfy the Selected Drivers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Step 3 – where, step 4 – how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Make architectural choices based on drivers</a:t>
            </a:r>
          </a:p>
          <a:p>
            <a:r>
              <a:rPr lang="en-US" b="1" dirty="0"/>
              <a:t>e.g. E-commerce checkout subsystem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Driver – performance under load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Concepts: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Reference architecture: 3-tier model (presentation, logic, data)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Deployment patterns: load balanced cluster for a checkout service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Tactic: caching inventory queries</a:t>
            </a:r>
          </a:p>
          <a:p>
            <a:pPr marL="566928" lvl="3" indent="0">
              <a:buNone/>
            </a:pPr>
            <a:r>
              <a:rPr lang="en-US" sz="1600" dirty="0">
                <a:sym typeface="Wingdings" panose="05000000000000000000" pitchFamily="2" charset="2"/>
              </a:rPr>
              <a:t> </a:t>
            </a:r>
            <a:r>
              <a:rPr lang="en-US" sz="1600" dirty="0"/>
              <a:t>3-tier model deployed as a load-balanced cluster, with caching at the data tier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Result – high throughput, low latency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Risks?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Outdated inventory information due to caching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827429-480F-CB2E-050F-CC34926213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2800" y="2120900"/>
            <a:ext cx="1447800" cy="318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332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9CE0D-EAA2-6BB5-1337-FB23A576F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Step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BDE1C0-5B24-5F64-B377-EEAE2DEC0F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8356600" cy="4571202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Instantiate Architectural Elements, Allocate Responsibilities and Define Interfaces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Step 3 – choose elements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Step 4 – choose concepts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step 5 – apply in details</a:t>
            </a:r>
          </a:p>
          <a:p>
            <a:pPr marL="201168" lvl="1" indent="0">
              <a:spcBef>
                <a:spcPts val="1200"/>
              </a:spcBef>
              <a:buNone/>
            </a:pPr>
            <a:r>
              <a:rPr lang="en-US" sz="2000" b="1" dirty="0"/>
              <a:t>e.g. chose microservices + API gateway, iteration 1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API gateway – entry point &amp; routing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Order service – order lifecycle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User service – profiles &amp; auth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Catalog service – products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err="1"/>
              <a:t>etc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What interacts with what? How?</a:t>
            </a:r>
          </a:p>
          <a:p>
            <a:pPr marL="628650" lvl="2" indent="-246063">
              <a:buNone/>
            </a:pPr>
            <a:r>
              <a:rPr lang="en-US" sz="1600" dirty="0">
                <a:sym typeface="Wingdings" panose="05000000000000000000" pitchFamily="2" charset="2"/>
              </a:rPr>
              <a:t> </a:t>
            </a:r>
            <a:r>
              <a:rPr lang="en-US" sz="1600" dirty="0"/>
              <a:t>API Gateway routes REST calls to each service; Order Service calls Catalog (sync, product availability) and publishes to Notification (async, event)</a:t>
            </a:r>
          </a:p>
          <a:p>
            <a:r>
              <a:rPr lang="en-US" b="1" dirty="0"/>
              <a:t>Some aspects can be clarified &amp; changed on later iterations</a:t>
            </a:r>
          </a:p>
          <a:p>
            <a:pPr lvl="1"/>
            <a:r>
              <a:rPr lang="en-US" dirty="0"/>
              <a:t>Rate limiting in API gateway? Don’t know </a:t>
            </a:r>
            <a:r>
              <a:rPr lang="en-US" b="1" i="1" dirty="0"/>
              <a:t>yet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B0C331-46A7-7DBB-C072-5D939ED032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2800" y="2120900"/>
            <a:ext cx="1447800" cy="318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5729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9CE0D-EAA2-6BB5-1337-FB23A576F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Step 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BDE1C0-5B24-5F64-B377-EEAE2DEC0F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8356600" cy="4023360"/>
          </a:xfrm>
        </p:spPr>
        <p:txBody>
          <a:bodyPr/>
          <a:lstStyle/>
          <a:p>
            <a:r>
              <a:rPr lang="en-US" b="1" dirty="0"/>
              <a:t>Sketch Views and Record Design Decisions</a:t>
            </a:r>
          </a:p>
          <a:p>
            <a:r>
              <a:rPr lang="en-US" b="1" dirty="0"/>
              <a:t>Document it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Ideas &amp; whiteboard drawing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documentation &amp; diagrams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Document decision-making process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Document why this concept was chosen over other – the rationale, not just the result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Sketch relevant views — module decomposition, component-and-connector, deployment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Why?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Remind yourself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Share with other architects &amp; engineers to explain / discuss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Future architects &amp; engineers will know the context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Can be changed during next iterations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A8F8AF-8AD1-9D03-575B-796E0BF645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2800" y="2120900"/>
            <a:ext cx="1447800" cy="318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64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9CE0D-EAA2-6BB5-1337-FB23A576F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Step 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BDE1C0-5B24-5F64-B377-EEAE2DEC0F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8356600" cy="4023360"/>
          </a:xfrm>
        </p:spPr>
        <p:txBody>
          <a:bodyPr>
            <a:normAutofit/>
          </a:bodyPr>
          <a:lstStyle/>
          <a:p>
            <a:r>
              <a:rPr lang="en-US" b="1" dirty="0"/>
              <a:t>Analyze Current Design</a:t>
            </a:r>
          </a:p>
          <a:p>
            <a:r>
              <a:rPr lang="en-US" dirty="0"/>
              <a:t>Review the architecture against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Iteration goal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Drivers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Overall system goals</a:t>
            </a:r>
          </a:p>
          <a:p>
            <a:r>
              <a:rPr lang="en-US" dirty="0"/>
              <a:t>Drivers met, purpose satisfied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Next round!</a:t>
            </a:r>
          </a:p>
          <a:p>
            <a:r>
              <a:rPr lang="en-US" dirty="0"/>
              <a:t>Design purpose (round goal) not fulfilled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Next iteration!</a:t>
            </a:r>
          </a:p>
          <a:p>
            <a:r>
              <a:rPr lang="en-US" dirty="0"/>
              <a:t>Iteration drivers not met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Revise architecture, iterate again!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F76BF9-EA81-7E19-A757-49EE1E36C9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2800" y="2120900"/>
            <a:ext cx="1447800" cy="318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0020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F0B3D-819B-4AFA-8F4C-749E7F8CE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RUP 4+1 View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855D799-957F-4411-B13E-2505BE7F04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333488" y="2221992"/>
            <a:ext cx="4393261" cy="241401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D578583-62B4-1476-C1C6-CDC3354F31DC}"/>
              </a:ext>
            </a:extLst>
          </p:cNvPr>
          <p:cNvSpPr txBox="1"/>
          <p:nvPr/>
        </p:nvSpPr>
        <p:spPr>
          <a:xfrm>
            <a:off x="1097279" y="1764792"/>
            <a:ext cx="5335793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Architecture cannot be expressed in one view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Each view addresses different stakeholder concerns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Logical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Functionality – user’s PoV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e.g. shopping cart, order, payment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Stakeholders: analysts, designers, </a:t>
            </a:r>
            <a:r>
              <a:rPr lang="en-US" sz="1600" dirty="0" err="1"/>
              <a:t>etc</a:t>
            </a:r>
            <a:endParaRPr lang="en-US" sz="1600" dirty="0"/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Development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Codebase organization</a:t>
            </a:r>
          </a:p>
          <a:p>
            <a:pPr marL="1200150" lvl="2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Subsystems</a:t>
            </a:r>
          </a:p>
          <a:p>
            <a:pPr marL="1200150" lvl="2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Module decomposition</a:t>
            </a:r>
          </a:p>
          <a:p>
            <a:pPr marL="1200150" lvl="2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Libraries</a:t>
            </a:r>
          </a:p>
          <a:p>
            <a:pPr marL="1200150" lvl="2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 err="1"/>
              <a:t>etc</a:t>
            </a:r>
            <a:endParaRPr lang="en-US" sz="1400" dirty="0"/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e.g. user-service, order-service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Stakeholders: engineers, config managers</a:t>
            </a:r>
          </a:p>
        </p:txBody>
      </p:sp>
    </p:spTree>
    <p:extLst>
      <p:ext uri="{BB962C8B-B14F-4D97-AF65-F5344CB8AC3E}">
        <p14:creationId xmlns:p14="http://schemas.microsoft.com/office/powerpoint/2010/main" val="21065327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90ACC4-862A-F239-ACC3-4CB8F0659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49CB5-17BB-989D-D665-F3CECC45C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RUP 4+1 View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21E715B-DE12-B1FF-78E9-72E5431A0C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331336" y="2223575"/>
            <a:ext cx="4387501" cy="24108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916165-966E-7C9B-829E-CD95652267AB}"/>
              </a:ext>
            </a:extLst>
          </p:cNvPr>
          <p:cNvSpPr txBox="1"/>
          <p:nvPr/>
        </p:nvSpPr>
        <p:spPr>
          <a:xfrm>
            <a:off x="1097280" y="1760483"/>
            <a:ext cx="638466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Arch cannot be expressed in one view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Each view addresses different stakeholder concerns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Process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Concurrency — threads, processes, runtime behavior under load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Internal execution flow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e.g. checkout flow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Stakeholders: engineers, architects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Physical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System topology / mapping to hardware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e.g. multi-datacenter setup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Stakeholders: </a:t>
            </a:r>
            <a:r>
              <a:rPr lang="en-US" sz="1600" dirty="0" err="1"/>
              <a:t>devops</a:t>
            </a:r>
            <a:r>
              <a:rPr lang="en-US" sz="1600" dirty="0"/>
              <a:t>, engineers, architects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Scenarios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Use cases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Tie 4 views together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e.g. user login scenario exercises: Logical (auth module); Process (session management); Physical (load balancing)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Stakeholders: all – scenarios are the validation mechanism</a:t>
            </a:r>
          </a:p>
        </p:txBody>
      </p:sp>
    </p:spTree>
    <p:extLst>
      <p:ext uri="{BB962C8B-B14F-4D97-AF65-F5344CB8AC3E}">
        <p14:creationId xmlns:p14="http://schemas.microsoft.com/office/powerpoint/2010/main" val="16924896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ED1DD5-0832-4632-9FAE-91E76E26F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BAPO/ CAFCR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F14399C-05F1-490B-AFC0-7CDA1DAC90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20234" y="3053844"/>
            <a:ext cx="6036834" cy="3249208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893AC38-B11B-541B-7592-FD927562E607}"/>
              </a:ext>
            </a:extLst>
          </p:cNvPr>
          <p:cNvSpPr txBox="1"/>
          <p:nvPr/>
        </p:nvSpPr>
        <p:spPr>
          <a:xfrm>
            <a:off x="1134932" y="1984076"/>
            <a:ext cx="594041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Why?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ADD &amp; RUP 4+1 – focused on the technical aspect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Systems are created for businesses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Business alignment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Customer satisfaction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Business processes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 err="1"/>
              <a:t>etc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7020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E4CA1-6F10-DB34-F109-52CCE206C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F7769-1DC7-E575-669E-A0815570D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BAPO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ED42E1-A173-11A0-C454-5D31F52684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10058401" cy="4517414"/>
          </a:xfrm>
        </p:spPr>
        <p:txBody>
          <a:bodyPr/>
          <a:lstStyle/>
          <a:p>
            <a:r>
              <a:rPr lang="en-US" b="1" dirty="0"/>
              <a:t>B</a:t>
            </a:r>
            <a:r>
              <a:rPr lang="en-US" dirty="0"/>
              <a:t>usiness – defines strategy / goals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e.g. dominate the energy-efficient home device market</a:t>
            </a:r>
          </a:p>
          <a:p>
            <a:r>
              <a:rPr lang="en-US" b="1" dirty="0"/>
              <a:t>A</a:t>
            </a:r>
            <a:r>
              <a:rPr lang="en-US" dirty="0"/>
              <a:t>rchitecture – translates those drivers into a system structure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e.g. IoT thermostat with ML algorithms in the cloud</a:t>
            </a:r>
          </a:p>
          <a:p>
            <a:r>
              <a:rPr lang="en-US" b="1" dirty="0"/>
              <a:t>P</a:t>
            </a:r>
            <a:r>
              <a:rPr lang="en-US" dirty="0"/>
              <a:t>rocess – defines how the architecture is built and evolved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e.g. continuous deployment, rapid prototyping</a:t>
            </a:r>
          </a:p>
          <a:p>
            <a:r>
              <a:rPr lang="en-US" b="1" dirty="0"/>
              <a:t>O</a:t>
            </a:r>
            <a:r>
              <a:rPr lang="en-US" dirty="0"/>
              <a:t>rganization – who does the work + skills and roles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e.g. IoT firmware team + </a:t>
            </a:r>
            <a:r>
              <a:rPr lang="en-US" dirty="0" err="1"/>
              <a:t>devops</a:t>
            </a:r>
            <a:r>
              <a:rPr lang="en-US" dirty="0"/>
              <a:t> team + ML experts</a:t>
            </a:r>
          </a:p>
          <a:p>
            <a:r>
              <a:rPr lang="en-US" dirty="0"/>
              <a:t>More high-level &amp; business-oriented approach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Use when business alignment is the primary concern and stakeholders are non-technical.</a:t>
            </a:r>
          </a:p>
        </p:txBody>
      </p:sp>
    </p:spTree>
    <p:extLst>
      <p:ext uri="{BB962C8B-B14F-4D97-AF65-F5344CB8AC3E}">
        <p14:creationId xmlns:p14="http://schemas.microsoft.com/office/powerpoint/2010/main" val="23868384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D2AB1D-624B-D9CC-5598-2D1F9E33A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D195C-0C5F-D475-84BE-33A1ABA9F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CAFCR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17201B-5597-25DA-EA0D-F727225705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10058401" cy="4517414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C</a:t>
            </a:r>
            <a:r>
              <a:rPr lang="en-US" dirty="0"/>
              <a:t>ustomer view – customer's problem in need of a solution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e.g. wants to reduce electricity bills</a:t>
            </a:r>
          </a:p>
          <a:p>
            <a:r>
              <a:rPr lang="en-US" b="1" dirty="0"/>
              <a:t>A</a:t>
            </a:r>
            <a:r>
              <a:rPr lang="en-US" dirty="0"/>
              <a:t>pplication view – in what context the product will exist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e.g. IoT thermostat interacts with HVAC and smart home</a:t>
            </a:r>
          </a:p>
          <a:p>
            <a:r>
              <a:rPr lang="en-US" b="1" dirty="0"/>
              <a:t>F</a:t>
            </a:r>
            <a:r>
              <a:rPr lang="en-US" dirty="0"/>
              <a:t>unctional view – features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e.g. auto temperature adjustment, remote control</a:t>
            </a:r>
          </a:p>
          <a:p>
            <a:r>
              <a:rPr lang="en-US" b="1" dirty="0"/>
              <a:t>C</a:t>
            </a:r>
            <a:r>
              <a:rPr lang="en-US" dirty="0"/>
              <a:t>onceptual view – key abstractions and building blocks of the system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e.g. cloud-based ML, local device fallback</a:t>
            </a:r>
          </a:p>
          <a:p>
            <a:r>
              <a:rPr lang="en-US" b="1" dirty="0"/>
              <a:t>R</a:t>
            </a:r>
            <a:r>
              <a:rPr lang="en-US" dirty="0"/>
              <a:t>ealization view – implementation details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e.g. microcontroller specs, OTA deployment pipeline, cloud infrastructure</a:t>
            </a:r>
          </a:p>
          <a:p>
            <a:pPr marL="0" indent="0">
              <a:buNone/>
            </a:pPr>
            <a:r>
              <a:rPr lang="en-US" dirty="0"/>
              <a:t>CAFCR bridges business concerns and technical realization</a:t>
            </a:r>
          </a:p>
          <a:p>
            <a:pPr marL="578358" lvl="1" indent="-285750">
              <a:buFont typeface="Arial" panose="020B0604020202020204" pitchFamily="34" charset="0"/>
              <a:buChar char="•"/>
            </a:pPr>
            <a:r>
              <a:rPr lang="en-US" dirty="0"/>
              <a:t>Use when aligning product roadmap to architecture</a:t>
            </a:r>
          </a:p>
        </p:txBody>
      </p:sp>
    </p:spTree>
    <p:extLst>
      <p:ext uri="{BB962C8B-B14F-4D97-AF65-F5344CB8AC3E}">
        <p14:creationId xmlns:p14="http://schemas.microsoft.com/office/powerpoint/2010/main" val="4978480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E158C-156A-9384-A6DF-8C7EF4AC4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F058B-4248-3D79-3B51-719F12E30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BAPO / CAFCR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F2054B-30FF-10FE-C26E-296484DB8F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3"/>
            <a:ext cx="10058401" cy="4533551"/>
          </a:xfrm>
        </p:spPr>
        <p:txBody>
          <a:bodyPr>
            <a:normAutofit/>
          </a:bodyPr>
          <a:lstStyle/>
          <a:p>
            <a:r>
              <a:rPr lang="en-US" dirty="0"/>
              <a:t>Connected medical device</a:t>
            </a:r>
          </a:p>
          <a:p>
            <a:r>
              <a:rPr lang="en-US" sz="1800" dirty="0"/>
              <a:t>BAPO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Business – regulatory compliance + patient trust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Architecture – IoT + encryption + secure backend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Process – FDA-regulated release cycle: design verification, validation testing, change control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Organization – compliance officers + dev team</a:t>
            </a:r>
          </a:p>
          <a:p>
            <a:r>
              <a:rPr lang="en-US" sz="1800" dirty="0"/>
              <a:t>CAFCR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Customer need – track blood sugar easily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Application – integrates with medical systems, mobile app, and cloud analytics platform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Functional – measuring + real-time data sharing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Conceptual – reading, threshold, alert, synchronization as core domain concepts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Realization – cell module + sim card + HIPAA-compliant backend</a:t>
            </a:r>
          </a:p>
        </p:txBody>
      </p:sp>
    </p:spTree>
    <p:extLst>
      <p:ext uri="{BB962C8B-B14F-4D97-AF65-F5344CB8AC3E}">
        <p14:creationId xmlns:p14="http://schemas.microsoft.com/office/powerpoint/2010/main" val="3029242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C49469-71EB-B3EB-85F7-603A6A082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A708658-E56E-74BB-B52B-1C71BB5B8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Architectural Analysis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4AFAAB-0459-52A8-5540-4C6CC6C02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1069" y="1828481"/>
            <a:ext cx="9240888" cy="44515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Define the problems the architecture must solve.</a:t>
            </a:r>
          </a:p>
          <a:p>
            <a:pPr marL="0" indent="0">
              <a:buNone/>
            </a:pPr>
            <a:r>
              <a:rPr lang="en-US" sz="2000" dirty="0"/>
              <a:t>Village – don’t build roads before understanding where people need to go.</a:t>
            </a:r>
          </a:p>
          <a:p>
            <a:pPr marL="0" indent="0">
              <a:buNone/>
            </a:pPr>
            <a:r>
              <a:rPr lang="en-US" u="sng" dirty="0"/>
              <a:t>Input</a:t>
            </a:r>
            <a:r>
              <a:rPr lang="en-US" dirty="0"/>
              <a:t>: </a:t>
            </a:r>
            <a:r>
              <a:rPr lang="en-US" b="1" dirty="0">
                <a:solidFill>
                  <a:schemeClr val="tx1"/>
                </a:solidFill>
              </a:rPr>
              <a:t>Architectural Concerns</a:t>
            </a:r>
            <a:endParaRPr lang="en-US" dirty="0">
              <a:solidFill>
                <a:schemeClr val="tx1"/>
              </a:solidFill>
            </a:endParaRPr>
          </a:p>
          <a:p>
            <a:pPr marL="231775" indent="-231775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Stakeholders’ interests that can impact arch decisions</a:t>
            </a:r>
          </a:p>
          <a:p>
            <a:pPr marL="231775" indent="-231775">
              <a:spcBef>
                <a:spcPts val="200"/>
              </a:spcBef>
              <a:spcAft>
                <a:spcPts val="400"/>
              </a:spcAft>
              <a:buClr>
                <a:srgbClr val="E48312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e.g. hospital management system, what are stakeholders &amp; interests?</a:t>
            </a:r>
          </a:p>
          <a:p>
            <a:pPr marL="457200" indent="-225425">
              <a:spcBef>
                <a:spcPts val="200"/>
              </a:spcBef>
              <a:spcAft>
                <a:spcPts val="400"/>
              </a:spcAft>
              <a:buClr>
                <a:srgbClr val="E48312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Doctors – usability</a:t>
            </a:r>
          </a:p>
          <a:p>
            <a:pPr marL="457200" indent="-225425">
              <a:spcBef>
                <a:spcPts val="200"/>
              </a:spcBef>
              <a:spcAft>
                <a:spcPts val="400"/>
              </a:spcAft>
              <a:buClr>
                <a:srgbClr val="E48312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Admins – log audit for compliance</a:t>
            </a:r>
          </a:p>
          <a:p>
            <a:pPr marL="457200" indent="-225425">
              <a:spcBef>
                <a:spcPts val="200"/>
              </a:spcBef>
              <a:spcAft>
                <a:spcPts val="400"/>
              </a:spcAft>
              <a:buClr>
                <a:srgbClr val="E48312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Patients – secured access to PII</a:t>
            </a:r>
          </a:p>
          <a:p>
            <a:pPr marL="231775" indent="-231775">
              <a:spcBef>
                <a:spcPts val="200"/>
              </a:spcBef>
              <a:spcAft>
                <a:spcPts val="400"/>
              </a:spcAft>
              <a:buClr>
                <a:srgbClr val="E48312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Ignoring leads to a costly redesign later</a:t>
            </a:r>
          </a:p>
        </p:txBody>
      </p:sp>
    </p:spTree>
    <p:extLst>
      <p:ext uri="{BB962C8B-B14F-4D97-AF65-F5344CB8AC3E}">
        <p14:creationId xmlns:p14="http://schemas.microsoft.com/office/powerpoint/2010/main" val="473665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E024F-8280-89F6-3A99-718EFE639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8122C-4EAE-EA9D-DA14-4F3FA3975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Product Delivery Process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05CC50-4B45-C292-555F-B24E89A316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1151"/>
            <a:ext cx="3996466" cy="4658583"/>
          </a:xfrm>
        </p:spPr>
        <p:txBody>
          <a:bodyPr>
            <a:normAutofit/>
          </a:bodyPr>
          <a:lstStyle/>
          <a:p>
            <a:r>
              <a:rPr lang="en-US" sz="1800" dirty="0"/>
              <a:t>Wider than initial architecture design</a:t>
            </a:r>
          </a:p>
          <a:p>
            <a:r>
              <a:rPr lang="en-US" sz="1800" dirty="0"/>
              <a:t>Pre-concept initiation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What do we want to create / solve?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Is it worth doing?</a:t>
            </a:r>
          </a:p>
          <a:p>
            <a:r>
              <a:rPr lang="en-US" sz="1800" dirty="0"/>
              <a:t>Concept initiation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/>
              <a:t>Shape a high-level solution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/>
              <a:t>Check it solves the need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/>
              <a:t>Check feasibility</a:t>
            </a:r>
          </a:p>
          <a:p>
            <a:r>
              <a:rPr lang="en-US" sz="1800" dirty="0"/>
              <a:t>Product initiation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Establish metrics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Validate feasibility by building a prototype</a:t>
            </a:r>
          </a:p>
          <a:p>
            <a:r>
              <a:rPr lang="en-US" sz="1800" dirty="0"/>
              <a:t>Development initiation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Design, Implement, Test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9A4AA70B-0260-19F2-80FD-FA250DAAD5E0}"/>
              </a:ext>
            </a:extLst>
          </p:cNvPr>
          <p:cNvSpPr txBox="1">
            <a:spLocks/>
          </p:cNvSpPr>
          <p:nvPr/>
        </p:nvSpPr>
        <p:spPr>
          <a:xfrm>
            <a:off x="6225399" y="1845733"/>
            <a:ext cx="4720507" cy="465858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/>
          </a:p>
          <a:p>
            <a:r>
              <a:rPr lang="en-US" sz="1800" dirty="0"/>
              <a:t>Production / launch readiness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Validate it’s ready</a:t>
            </a:r>
            <a:endParaRPr lang="en-US" sz="1400" dirty="0"/>
          </a:p>
          <a:p>
            <a:r>
              <a:rPr lang="en-US" sz="1800" dirty="0"/>
              <a:t>Launch / Wait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Decision point – start or pause for fixes</a:t>
            </a:r>
            <a:endParaRPr lang="en-US" sz="1400" dirty="0"/>
          </a:p>
          <a:p>
            <a:r>
              <a:rPr lang="en-US" sz="1800" dirty="0"/>
              <a:t>Product validation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Measure real-world performance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Plan enhancements</a:t>
            </a:r>
            <a:endParaRPr lang="en-US" sz="1400" dirty="0"/>
          </a:p>
          <a:p>
            <a:pPr marL="0" indent="0">
              <a:buNone/>
            </a:pPr>
            <a:r>
              <a:rPr lang="en-US" sz="1800" dirty="0"/>
              <a:t>Fleet upgrade / End-of-life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Implement enhancements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Discontinue</a:t>
            </a:r>
          </a:p>
          <a:p>
            <a:pPr lvl="1"/>
            <a:endParaRPr lang="en-US" sz="14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979790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9927C03-B38F-4966-A6CD-DF158C8951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5083" y="1027356"/>
            <a:ext cx="8840745" cy="5211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3235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6372" y="680197"/>
            <a:ext cx="6154562" cy="1034181"/>
          </a:xfrm>
        </p:spPr>
        <p:txBody>
          <a:bodyPr>
            <a:normAutofit/>
          </a:bodyPr>
          <a:lstStyle/>
          <a:p>
            <a:r>
              <a:rPr lang="en-US" dirty="0"/>
              <a:t>Scenarios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6372" y="1845734"/>
            <a:ext cx="4653606" cy="4023360"/>
          </a:xfrm>
        </p:spPr>
        <p:txBody>
          <a:bodyPr/>
          <a:lstStyle/>
          <a:p>
            <a:r>
              <a:rPr lang="en-US" dirty="0">
                <a:solidFill>
                  <a:srgbClr val="008000"/>
                </a:solidFill>
              </a:rPr>
              <a:t>Web application for banking</a:t>
            </a:r>
          </a:p>
          <a:p>
            <a:r>
              <a:rPr lang="en-US" dirty="0">
                <a:solidFill>
                  <a:srgbClr val="008000"/>
                </a:solidFill>
              </a:rPr>
              <a:t>Describe a:</a:t>
            </a:r>
          </a:p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8000"/>
                </a:solidFill>
              </a:rPr>
              <a:t>Performance Attribute</a:t>
            </a:r>
          </a:p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8000"/>
                </a:solidFill>
              </a:rPr>
              <a:t>Security Attribute</a:t>
            </a:r>
          </a:p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8000"/>
                </a:solidFill>
              </a:rPr>
              <a:t>Integrity Attribute</a:t>
            </a:r>
          </a:p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8000"/>
                </a:solidFill>
              </a:rPr>
              <a:t>Availability Attribute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E71A992-DCCD-47B8-9AEA-BB227686FC06}"/>
              </a:ext>
            </a:extLst>
          </p:cNvPr>
          <p:cNvSpPr txBox="1">
            <a:spLocks/>
          </p:cNvSpPr>
          <p:nvPr/>
        </p:nvSpPr>
        <p:spPr>
          <a:xfrm>
            <a:off x="6832550" y="1888765"/>
            <a:ext cx="3939813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8000"/>
                </a:solidFill>
              </a:rPr>
              <a:t>Control system for driverless car</a:t>
            </a:r>
          </a:p>
          <a:p>
            <a:r>
              <a:rPr lang="en-US" dirty="0">
                <a:solidFill>
                  <a:srgbClr val="008000"/>
                </a:solidFill>
              </a:rPr>
              <a:t>Describe a:</a:t>
            </a:r>
          </a:p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8000"/>
                </a:solidFill>
              </a:rPr>
              <a:t>Performance Attribute</a:t>
            </a:r>
          </a:p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8000"/>
                </a:solidFill>
              </a:rPr>
              <a:t>Security Attribute</a:t>
            </a:r>
          </a:p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8000"/>
                </a:solidFill>
              </a:rPr>
              <a:t>Safety Attribute</a:t>
            </a:r>
          </a:p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8000"/>
                </a:solidFill>
              </a:rPr>
              <a:t>Reliability Attribute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7FFE1D-52E9-4A49-9448-DC1C46ABC855}"/>
              </a:ext>
            </a:extLst>
          </p:cNvPr>
          <p:cNvSpPr txBox="1"/>
          <p:nvPr/>
        </p:nvSpPr>
        <p:spPr>
          <a:xfrm>
            <a:off x="1226372" y="5356200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What would be a good example of a Portability Attribute?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6B33B4-5736-7E0D-6E89-6A8A6158DAEA}"/>
              </a:ext>
            </a:extLst>
          </p:cNvPr>
          <p:cNvSpPr txBox="1"/>
          <p:nvPr/>
        </p:nvSpPr>
        <p:spPr>
          <a:xfrm>
            <a:off x="3613226" y="2750024"/>
            <a:ext cx="240567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10K concurrent requests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F7BC0D-C568-5DA8-189C-EE471E40D2FB}"/>
              </a:ext>
            </a:extLst>
          </p:cNvPr>
          <p:cNvSpPr txBox="1"/>
          <p:nvPr/>
        </p:nvSpPr>
        <p:spPr>
          <a:xfrm>
            <a:off x="8774130" y="3214608"/>
            <a:ext cx="22765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Encryption in transit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083DB3-EFD8-5F2E-6DBD-7D133C88DF67}"/>
              </a:ext>
            </a:extLst>
          </p:cNvPr>
          <p:cNvSpPr txBox="1"/>
          <p:nvPr/>
        </p:nvSpPr>
        <p:spPr>
          <a:xfrm>
            <a:off x="3190887" y="3594430"/>
            <a:ext cx="313929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Crash </a:t>
            </a:r>
            <a:r>
              <a:rPr lang="en-US" sz="1600" dirty="0">
                <a:sym typeface="Wingdings" panose="05000000000000000000" pitchFamily="2" charset="2"/>
              </a:rPr>
              <a:t></a:t>
            </a:r>
            <a:r>
              <a:rPr lang="en-US" sz="1600" dirty="0"/>
              <a:t> transaction rollback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790E7D-2A4C-4963-C19E-231ADAD3A0CB}"/>
              </a:ext>
            </a:extLst>
          </p:cNvPr>
          <p:cNvSpPr txBox="1"/>
          <p:nvPr/>
        </p:nvSpPr>
        <p:spPr>
          <a:xfrm>
            <a:off x="3414207" y="4038249"/>
            <a:ext cx="117392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99.99%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0523E0-F2D8-DA3D-177B-7DBA722352EB}"/>
              </a:ext>
            </a:extLst>
          </p:cNvPr>
          <p:cNvSpPr txBox="1"/>
          <p:nvPr/>
        </p:nvSpPr>
        <p:spPr>
          <a:xfrm>
            <a:off x="9248900" y="2794173"/>
            <a:ext cx="216729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Reaction &lt; 50ms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6F79754-D2C1-7313-1597-253108E6AA32}"/>
              </a:ext>
            </a:extLst>
          </p:cNvPr>
          <p:cNvSpPr txBox="1"/>
          <p:nvPr/>
        </p:nvSpPr>
        <p:spPr>
          <a:xfrm>
            <a:off x="3130054" y="3172227"/>
            <a:ext cx="46536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Remote connections encrypted &amp; signed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E823913-ECD1-94E4-4AB7-CECB89A5058A}"/>
              </a:ext>
            </a:extLst>
          </p:cNvPr>
          <p:cNvSpPr txBox="1"/>
          <p:nvPr/>
        </p:nvSpPr>
        <p:spPr>
          <a:xfrm>
            <a:off x="8608807" y="3646826"/>
            <a:ext cx="244191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Sensor fail </a:t>
            </a:r>
            <a:r>
              <a:rPr lang="en-US" sz="1600" dirty="0">
                <a:sym typeface="Wingdings" panose="05000000000000000000" pitchFamily="2" charset="2"/>
              </a:rPr>
              <a:t></a:t>
            </a:r>
            <a:r>
              <a:rPr lang="en-US" sz="1600" dirty="0"/>
              <a:t> full stop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2CB152B-1DEB-83D6-B6BF-E708B1E2B023}"/>
              </a:ext>
            </a:extLst>
          </p:cNvPr>
          <p:cNvSpPr txBox="1"/>
          <p:nvPr/>
        </p:nvSpPr>
        <p:spPr>
          <a:xfrm>
            <a:off x="8873083" y="4067587"/>
            <a:ext cx="28158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1000 hours between issues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92EA17F-B87D-4784-8988-65C3A1431CCD}"/>
              </a:ext>
            </a:extLst>
          </p:cNvPr>
          <p:cNvSpPr txBox="1"/>
          <p:nvPr/>
        </p:nvSpPr>
        <p:spPr>
          <a:xfrm>
            <a:off x="6781314" y="5360020"/>
            <a:ext cx="383126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Mobile app (iOS/ Android)</a:t>
            </a:r>
          </a:p>
        </p:txBody>
      </p:sp>
    </p:spTree>
    <p:extLst>
      <p:ext uri="{BB962C8B-B14F-4D97-AF65-F5344CB8AC3E}">
        <p14:creationId xmlns:p14="http://schemas.microsoft.com/office/powerpoint/2010/main" val="24023363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C3000-5E42-4F2A-A2CA-DD7E98D0E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1AABCE-8102-49E7-A334-8CFF496822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are building a desktop application</a:t>
            </a:r>
          </a:p>
          <a:p>
            <a:r>
              <a:rPr lang="en-US" dirty="0"/>
              <a:t>- Connects to online brokerage system</a:t>
            </a:r>
          </a:p>
          <a:p>
            <a:r>
              <a:rPr lang="en-US" dirty="0"/>
              <a:t>List some assumptions</a:t>
            </a:r>
          </a:p>
          <a:p>
            <a:r>
              <a:rPr lang="en-US" dirty="0"/>
              <a:t>List some dependencies</a:t>
            </a:r>
          </a:p>
        </p:txBody>
      </p:sp>
    </p:spTree>
    <p:extLst>
      <p:ext uri="{BB962C8B-B14F-4D97-AF65-F5344CB8AC3E}">
        <p14:creationId xmlns:p14="http://schemas.microsoft.com/office/powerpoint/2010/main" val="1904012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Architectural Analysis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194099" y="1828481"/>
            <a:ext cx="9197858" cy="44515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u="sng" dirty="0"/>
              <a:t>Input</a:t>
            </a:r>
            <a:r>
              <a:rPr lang="en-US" dirty="0"/>
              <a:t>: </a:t>
            </a:r>
            <a:r>
              <a:rPr lang="en-US" b="1" dirty="0"/>
              <a:t>Context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dirty="0"/>
              <a:t> </a:t>
            </a:r>
            <a:r>
              <a:rPr lang="en-US" sz="1800" dirty="0"/>
              <a:t>Environment that will influence the system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Ride-sharing application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Developmental – team skills, available tools, budget constraints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e.g. Team has a lot of expertise in Java, almost none in Go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Operational – expected workload, runtime env, deployment platform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e.g. Must handle large events (as concerts) – in one area, not just in total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Political – company strategy, external regulations, stakeholder / department conflicts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e.g. Must store user data in their country – legal regulations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 err="1"/>
              <a:t>etc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98540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8A30B4-BC0D-EFE8-5146-CCE3AEE35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FA334FD-7AD6-8DC3-85E5-AE183D9C7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Architectural Analysis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5C963C-EFF2-CE8D-E49E-FCF2C15D1A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3341" y="1845734"/>
            <a:ext cx="9484660" cy="44515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u="sng" dirty="0"/>
              <a:t>Output</a:t>
            </a:r>
            <a:r>
              <a:rPr lang="en-US" dirty="0"/>
              <a:t>: </a:t>
            </a:r>
            <a:r>
              <a:rPr lang="en-US" b="1" dirty="0"/>
              <a:t>Architecturally Significant Requirements</a:t>
            </a:r>
            <a:endParaRPr lang="en-US" dirty="0"/>
          </a:p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sz="1800" dirty="0"/>
              <a:t>Requirements that influence architecture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e.g.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Performance – must handle 50k concurrent users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Security – must be HIPAA compliant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Availability – must achieve 99.99% uptime</a:t>
            </a:r>
          </a:p>
        </p:txBody>
      </p:sp>
    </p:spTree>
    <p:extLst>
      <p:ext uri="{BB962C8B-B14F-4D97-AF65-F5344CB8AC3E}">
        <p14:creationId xmlns:p14="http://schemas.microsoft.com/office/powerpoint/2010/main" val="3997208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Architectural Synthesis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7205" y="1845734"/>
            <a:ext cx="9988475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Proposes architectural solutions to a set of ASRs</a:t>
            </a:r>
          </a:p>
          <a:p>
            <a:pPr marL="0" indent="0">
              <a:buNone/>
            </a:pPr>
            <a:r>
              <a:rPr lang="en-US" dirty="0"/>
              <a:t>Village – sketch possible routes to solve main problems</a:t>
            </a:r>
          </a:p>
          <a:p>
            <a:pPr marL="0" indent="0">
              <a:buNone/>
            </a:pPr>
            <a:r>
              <a:rPr lang="en-US" u="sng" dirty="0"/>
              <a:t>Input</a:t>
            </a:r>
            <a:r>
              <a:rPr lang="en-US" dirty="0"/>
              <a:t>: </a:t>
            </a:r>
            <a:r>
              <a:rPr lang="en-US" b="1" dirty="0"/>
              <a:t>Architecturally Significant Requirements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/>
              <a:t>Constraints &amp; drivers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ASR: must handle 50k concurrent users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distributed, scalable architecture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ASR: must comply with HIPAA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secure data storage &amp; audit logs</a:t>
            </a:r>
          </a:p>
          <a:p>
            <a:pPr marL="171450" indent="-1714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dirty="0"/>
              <a:t>Having no ASRs leads to arbitrary decisions &amp; developer preferences</a:t>
            </a:r>
          </a:p>
        </p:txBody>
      </p:sp>
    </p:spTree>
    <p:extLst>
      <p:ext uri="{BB962C8B-B14F-4D97-AF65-F5344CB8AC3E}">
        <p14:creationId xmlns:p14="http://schemas.microsoft.com/office/powerpoint/2010/main" val="3350589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3F127-0440-3F22-876F-BC74A14B2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AC624-9588-C5D8-B56D-096230388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Architectural Synthesis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655D7C-152C-D105-B53A-2FFA4985D4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u="sng" dirty="0"/>
              <a:t>Output</a:t>
            </a:r>
            <a:r>
              <a:rPr lang="en-US" dirty="0"/>
              <a:t>: </a:t>
            </a:r>
            <a:r>
              <a:rPr lang="en-US" b="1" dirty="0"/>
              <a:t>Candidate Architectural Solutions</a:t>
            </a:r>
            <a:endParaRPr lang="en-US" dirty="0"/>
          </a:p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sz="1800" dirty="0"/>
              <a:t>Specific design solution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Not necessarily final decisions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Candidates should be realistic &amp; feasible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Multiple candidates can exist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e.g., real-time chat application – what are possible approaches?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Candidate 1 – monolith with </a:t>
            </a:r>
            <a:r>
              <a:rPr lang="en-US" dirty="0" err="1"/>
              <a:t>WebSockets</a:t>
            </a:r>
            <a:endParaRPr lang="en-US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Candidate 2 – microservices with Kafka and push-notifications</a:t>
            </a:r>
          </a:p>
        </p:txBody>
      </p:sp>
    </p:spTree>
    <p:extLst>
      <p:ext uri="{BB962C8B-B14F-4D97-AF65-F5344CB8AC3E}">
        <p14:creationId xmlns:p14="http://schemas.microsoft.com/office/powerpoint/2010/main" val="141883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E54FB-6031-7CC5-9EF1-5D9BFCB62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E84E1-A6D9-938C-0BDC-A38709515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Architectural Synthesis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0304FE-19A9-478F-D3EC-D980C59492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4100" y="1845734"/>
            <a:ext cx="4748156" cy="43652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u="sng" dirty="0"/>
              <a:t>Typical choices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Structural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Layered vs hexagonal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Client-server vs peer-to-peer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/>
              <a:t>e.g. torrent protocol to distribute data across services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Technological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Relational vs NoSQL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REST vs </a:t>
            </a:r>
            <a:r>
              <a:rPr lang="en-US" sz="1600" dirty="0" err="1"/>
              <a:t>gRPC</a:t>
            </a:r>
            <a:endParaRPr lang="en-US" sz="16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Cross-cutting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Sticky sessions, OAuth2, JWT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Logging &amp; monitoring frameworks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B99333-6B72-4C8C-4226-4A79FFAA82B5}"/>
              </a:ext>
            </a:extLst>
          </p:cNvPr>
          <p:cNvSpPr txBox="1"/>
          <p:nvPr/>
        </p:nvSpPr>
        <p:spPr>
          <a:xfrm>
            <a:off x="7959315" y="1802704"/>
            <a:ext cx="3196365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u="sng" dirty="0"/>
              <a:t>Trade-offs</a:t>
            </a:r>
          </a:p>
          <a:p>
            <a:pPr marL="231775" lvl="1" indent="-23177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Always present</a:t>
            </a:r>
          </a:p>
          <a:p>
            <a:pPr marL="515938" lvl="2" indent="-284163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“It depends” ©</a:t>
            </a:r>
          </a:p>
          <a:p>
            <a:pPr marL="231775" lvl="1" indent="-23177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Generate multiple candidates</a:t>
            </a:r>
          </a:p>
          <a:p>
            <a:pPr marL="231775" lvl="1" indent="-23177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Evaluate &amp; choose later</a:t>
            </a:r>
          </a:p>
        </p:txBody>
      </p:sp>
    </p:spTree>
    <p:extLst>
      <p:ext uri="{BB962C8B-B14F-4D97-AF65-F5344CB8AC3E}">
        <p14:creationId xmlns:p14="http://schemas.microsoft.com/office/powerpoint/2010/main" val="16277970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Architectural 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0994" y="1845733"/>
            <a:ext cx="8946676" cy="44851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Ensure that the made architectural decisions are the right ones</a:t>
            </a:r>
          </a:p>
          <a:p>
            <a:pPr marL="0" indent="0">
              <a:buNone/>
            </a:pPr>
            <a:r>
              <a:rPr lang="en-US" dirty="0"/>
              <a:t>Goal – verify alignment between ASRs &amp; candidates</a:t>
            </a:r>
          </a:p>
          <a:p>
            <a:pPr marL="0" indent="0">
              <a:buNone/>
            </a:pPr>
            <a:r>
              <a:rPr lang="en-US" dirty="0"/>
              <a:t>Village – check costs, safety, terrain &amp; traffic before deciding what to build</a:t>
            </a:r>
          </a:p>
          <a:p>
            <a:pPr marL="0" indent="0">
              <a:buNone/>
            </a:pPr>
            <a:r>
              <a:rPr lang="en-US" u="sng" dirty="0"/>
              <a:t>Inputs</a:t>
            </a:r>
            <a:endParaRPr lang="en-US" dirty="0"/>
          </a:p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sz="1800" b="1" dirty="0"/>
              <a:t>Architecturally Significant Requirements</a:t>
            </a:r>
          </a:p>
          <a:p>
            <a:pPr marL="231775" indent="-231775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800" b="1" dirty="0"/>
              <a:t>Candidate Architectural Solutions</a:t>
            </a:r>
          </a:p>
          <a:p>
            <a:pPr marL="0" indent="0">
              <a:buNone/>
            </a:pPr>
            <a:r>
              <a:rPr lang="en-US" u="sng" dirty="0"/>
              <a:t>Output</a:t>
            </a:r>
            <a:endParaRPr lang="en-US" dirty="0"/>
          </a:p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sz="1800" b="1" dirty="0"/>
              <a:t>Validated Architecture</a:t>
            </a:r>
          </a:p>
          <a:p>
            <a:pPr marL="524383" lvl="1" indent="-231775">
              <a:buFont typeface="Arial" panose="020B0604020202020204" pitchFamily="34" charset="0"/>
              <a:buChar char="•"/>
            </a:pPr>
            <a:r>
              <a:rPr lang="en-US" sz="1600" dirty="0"/>
              <a:t>Subset of candidate architectures consistent with ASRs</a:t>
            </a:r>
          </a:p>
          <a:p>
            <a:pPr marL="742950" lvl="2" indent="-227013">
              <a:buFont typeface="Arial" panose="020B0604020202020204" pitchFamily="34" charset="0"/>
              <a:buChar char="•"/>
            </a:pPr>
            <a:r>
              <a:rPr lang="en-US" dirty="0"/>
              <a:t>Some eliminated – failed to meet ASRs</a:t>
            </a:r>
          </a:p>
          <a:p>
            <a:pPr marL="742950" lvl="2" indent="-227013">
              <a:buFont typeface="Arial" panose="020B0604020202020204" pitchFamily="34" charset="0"/>
              <a:buChar char="•"/>
            </a:pPr>
            <a:r>
              <a:rPr lang="en-US" dirty="0"/>
              <a:t>Some improved – refined to better satisfy trade-offs</a:t>
            </a:r>
          </a:p>
        </p:txBody>
      </p:sp>
    </p:spTree>
    <p:extLst>
      <p:ext uri="{BB962C8B-B14F-4D97-AF65-F5344CB8AC3E}">
        <p14:creationId xmlns:p14="http://schemas.microsoft.com/office/powerpoint/2010/main" val="44032807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cture 1 Requirements and Architecture Life Cycle.pptx" id="{64B6B06E-DE09-4C01-8852-A2161AE26D2A}" vid="{26D9DB68-5C85-412F-844F-3FF00FBBE5D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87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C6198DD4-E972-4331-B600-CD99CFAB07CC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b7cdea14-ec6f-4495-922d-ee089c897b34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17281</TotalTime>
  <Words>2730</Words>
  <Application>Microsoft Office PowerPoint</Application>
  <PresentationFormat>Widescreen</PresentationFormat>
  <Paragraphs>448</Paragraphs>
  <Slides>33</Slides>
  <Notes>18</Notes>
  <HiddenSlides>3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Times New Roman</vt:lpstr>
      <vt:lpstr>Wingdings</vt:lpstr>
      <vt:lpstr>Retrospect</vt:lpstr>
      <vt:lpstr>Software Architecture Process</vt:lpstr>
      <vt:lpstr>A General Architecture Process Model</vt:lpstr>
      <vt:lpstr>Architectural Analysis</vt:lpstr>
      <vt:lpstr>Architectural Analysis</vt:lpstr>
      <vt:lpstr>Architectural Analysis</vt:lpstr>
      <vt:lpstr>Architectural Synthesis</vt:lpstr>
      <vt:lpstr>Architectural Synthesis</vt:lpstr>
      <vt:lpstr>Architectural Synthesis</vt:lpstr>
      <vt:lpstr>Architectural Evaluation</vt:lpstr>
      <vt:lpstr>Architectural Evaluation</vt:lpstr>
      <vt:lpstr>Repeatable Architecture Processes</vt:lpstr>
      <vt:lpstr>Attribute Driven Design</vt:lpstr>
      <vt:lpstr>Attribute Driven Design Process</vt:lpstr>
      <vt:lpstr>ADD Step 1</vt:lpstr>
      <vt:lpstr>ADD Step 1</vt:lpstr>
      <vt:lpstr>ADD Step 2</vt:lpstr>
      <vt:lpstr>ADD Step 3</vt:lpstr>
      <vt:lpstr>ADD Step 4</vt:lpstr>
      <vt:lpstr>ADD Step 4</vt:lpstr>
      <vt:lpstr>ADD Step 4</vt:lpstr>
      <vt:lpstr>ADD Step 5</vt:lpstr>
      <vt:lpstr>ADD Step 6</vt:lpstr>
      <vt:lpstr>ADD Step 7</vt:lpstr>
      <vt:lpstr>RUP 4+1 View</vt:lpstr>
      <vt:lpstr>RUP 4+1 View</vt:lpstr>
      <vt:lpstr>BAPO/ CAFCR</vt:lpstr>
      <vt:lpstr>BAPO</vt:lpstr>
      <vt:lpstr>CAFCR</vt:lpstr>
      <vt:lpstr>BAPO / CAFCR</vt:lpstr>
      <vt:lpstr>Product Delivery Process</vt:lpstr>
      <vt:lpstr>PowerPoint Presentation</vt:lpstr>
      <vt:lpstr>Scenarios</vt:lpstr>
      <vt:lpstr>Examples</vt:lpstr>
    </vt:vector>
  </TitlesOfParts>
  <Company>University of Alabama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Requirements and Architecture</dc:title>
  <dc:creator>hawker</dc:creator>
  <cp:lastModifiedBy>Christopher Wake</cp:lastModifiedBy>
  <cp:revision>394</cp:revision>
  <cp:lastPrinted>2018-07-27T22:28:24Z</cp:lastPrinted>
  <dcterms:created xsi:type="dcterms:W3CDTF">2008-08-31T22:21:19Z</dcterms:created>
  <dcterms:modified xsi:type="dcterms:W3CDTF">2026-06-08T23:48:03Z</dcterms:modified>
</cp:coreProperties>
</file>